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878456"/>
            <a:ext cx="5821045" cy="83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689986"/>
            <a:ext cx="7891780" cy="3082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jpeg"/><Relationship Id="rId4" Type="http://schemas.openxmlformats.org/officeDocument/2006/relationships/image" Target="../media/image94.png"/><Relationship Id="rId9" Type="http://schemas.openxmlformats.org/officeDocument/2006/relationships/image" Target="../media/image99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9" Type="http://schemas.openxmlformats.org/officeDocument/2006/relationships/image" Target="../media/image75.png"/><Relationship Id="rId3" Type="http://schemas.openxmlformats.org/officeDocument/2006/relationships/image" Target="../media/image102.png"/><Relationship Id="rId21" Type="http://schemas.openxmlformats.org/officeDocument/2006/relationships/image" Target="../media/image109.png"/><Relationship Id="rId34" Type="http://schemas.openxmlformats.org/officeDocument/2006/relationships/image" Target="../media/image120.png"/><Relationship Id="rId42" Type="http://schemas.openxmlformats.org/officeDocument/2006/relationships/image" Target="../media/image122.png"/><Relationship Id="rId47" Type="http://schemas.openxmlformats.org/officeDocument/2006/relationships/image" Target="../media/image123.png"/><Relationship Id="rId50" Type="http://schemas.openxmlformats.org/officeDocument/2006/relationships/image" Target="../media/image126.png"/><Relationship Id="rId7" Type="http://schemas.openxmlformats.org/officeDocument/2006/relationships/image" Target="../media/image48.png"/><Relationship Id="rId12" Type="http://schemas.openxmlformats.org/officeDocument/2006/relationships/image" Target="../media/image46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79.png"/><Relationship Id="rId38" Type="http://schemas.openxmlformats.org/officeDocument/2006/relationships/image" Target="../media/image74.png"/><Relationship Id="rId46" Type="http://schemas.openxmlformats.org/officeDocument/2006/relationships/image" Target="../media/image83.png"/><Relationship Id="rId2" Type="http://schemas.openxmlformats.org/officeDocument/2006/relationships/image" Target="../media/image101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24" Type="http://schemas.openxmlformats.org/officeDocument/2006/relationships/image" Target="../media/image112.png"/><Relationship Id="rId32" Type="http://schemas.openxmlformats.org/officeDocument/2006/relationships/image" Target="../media/image119.png"/><Relationship Id="rId37" Type="http://schemas.openxmlformats.org/officeDocument/2006/relationships/image" Target="../media/image71.png"/><Relationship Id="rId40" Type="http://schemas.openxmlformats.org/officeDocument/2006/relationships/image" Target="../media/image121.png"/><Relationship Id="rId45" Type="http://schemas.openxmlformats.org/officeDocument/2006/relationships/image" Target="../media/image82.png"/><Relationship Id="rId5" Type="http://schemas.openxmlformats.org/officeDocument/2006/relationships/image" Target="../media/image103.png"/><Relationship Id="rId15" Type="http://schemas.openxmlformats.org/officeDocument/2006/relationships/image" Target="../media/image54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73.png"/><Relationship Id="rId49" Type="http://schemas.openxmlformats.org/officeDocument/2006/relationships/image" Target="../media/image125.png"/><Relationship Id="rId10" Type="http://schemas.openxmlformats.org/officeDocument/2006/relationships/image" Target="../media/image44.png"/><Relationship Id="rId19" Type="http://schemas.openxmlformats.org/officeDocument/2006/relationships/image" Target="../media/image107.png"/><Relationship Id="rId31" Type="http://schemas.openxmlformats.org/officeDocument/2006/relationships/image" Target="../media/image118.png"/><Relationship Id="rId44" Type="http://schemas.openxmlformats.org/officeDocument/2006/relationships/image" Target="../media/image8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69.png"/><Relationship Id="rId35" Type="http://schemas.openxmlformats.org/officeDocument/2006/relationships/image" Target="../media/image72.png"/><Relationship Id="rId43" Type="http://schemas.openxmlformats.org/officeDocument/2006/relationships/image" Target="../media/image78.png"/><Relationship Id="rId48" Type="http://schemas.openxmlformats.org/officeDocument/2006/relationships/image" Target="../media/image124.png"/><Relationship Id="rId8" Type="http://schemas.openxmlformats.org/officeDocument/2006/relationships/image" Target="../media/image49.png"/><Relationship Id="rId51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jpeg"/><Relationship Id="rId3" Type="http://schemas.openxmlformats.org/officeDocument/2006/relationships/image" Target="../media/image133.jpeg"/><Relationship Id="rId7" Type="http://schemas.openxmlformats.org/officeDocument/2006/relationships/image" Target="../media/image137.png"/><Relationship Id="rId12" Type="http://schemas.openxmlformats.org/officeDocument/2006/relationships/image" Target="../media/image142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148.png"/><Relationship Id="rId26" Type="http://schemas.openxmlformats.org/officeDocument/2006/relationships/image" Target="../media/image155.png"/><Relationship Id="rId39" Type="http://schemas.openxmlformats.org/officeDocument/2006/relationships/image" Target="../media/image74.png"/><Relationship Id="rId3" Type="http://schemas.openxmlformats.org/officeDocument/2006/relationships/image" Target="../media/image145.png"/><Relationship Id="rId21" Type="http://schemas.openxmlformats.org/officeDocument/2006/relationships/image" Target="../media/image150.png"/><Relationship Id="rId34" Type="http://schemas.openxmlformats.org/officeDocument/2006/relationships/image" Target="../media/image79.png"/><Relationship Id="rId42" Type="http://schemas.openxmlformats.org/officeDocument/2006/relationships/image" Target="../media/image162.png"/><Relationship Id="rId47" Type="http://schemas.openxmlformats.org/officeDocument/2006/relationships/image" Target="../media/image164.png"/><Relationship Id="rId50" Type="http://schemas.openxmlformats.org/officeDocument/2006/relationships/image" Target="../media/image86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147.png"/><Relationship Id="rId25" Type="http://schemas.openxmlformats.org/officeDocument/2006/relationships/image" Target="../media/image154.png"/><Relationship Id="rId33" Type="http://schemas.openxmlformats.org/officeDocument/2006/relationships/image" Target="../media/image160.png"/><Relationship Id="rId38" Type="http://schemas.openxmlformats.org/officeDocument/2006/relationships/image" Target="../media/image71.png"/><Relationship Id="rId46" Type="http://schemas.openxmlformats.org/officeDocument/2006/relationships/image" Target="../media/image84.png"/><Relationship Id="rId2" Type="http://schemas.openxmlformats.org/officeDocument/2006/relationships/image" Target="../media/image144.png"/><Relationship Id="rId16" Type="http://schemas.openxmlformats.org/officeDocument/2006/relationships/image" Target="../media/image146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41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153.png"/><Relationship Id="rId32" Type="http://schemas.openxmlformats.org/officeDocument/2006/relationships/image" Target="../media/image77.png"/><Relationship Id="rId37" Type="http://schemas.openxmlformats.org/officeDocument/2006/relationships/image" Target="../media/image73.png"/><Relationship Id="rId40" Type="http://schemas.openxmlformats.org/officeDocument/2006/relationships/image" Target="../media/image75.png"/><Relationship Id="rId45" Type="http://schemas.openxmlformats.org/officeDocument/2006/relationships/image" Target="../media/image83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36" Type="http://schemas.openxmlformats.org/officeDocument/2006/relationships/image" Target="../media/image72.png"/><Relationship Id="rId49" Type="http://schemas.openxmlformats.org/officeDocument/2006/relationships/image" Target="../media/image16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159.png"/><Relationship Id="rId44" Type="http://schemas.openxmlformats.org/officeDocument/2006/relationships/image" Target="../media/image82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69.png"/><Relationship Id="rId35" Type="http://schemas.openxmlformats.org/officeDocument/2006/relationships/image" Target="../media/image80.png"/><Relationship Id="rId43" Type="http://schemas.openxmlformats.org/officeDocument/2006/relationships/image" Target="../media/image163.png"/><Relationship Id="rId48" Type="http://schemas.openxmlformats.org/officeDocument/2006/relationships/image" Target="../media/image165.png"/><Relationship Id="rId8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image" Target="../media/image170.png"/><Relationship Id="rId7" Type="http://schemas.openxmlformats.org/officeDocument/2006/relationships/image" Target="../media/image139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jpeg"/><Relationship Id="rId5" Type="http://schemas.openxmlformats.org/officeDocument/2006/relationships/image" Target="../media/image171.png"/><Relationship Id="rId4" Type="http://schemas.openxmlformats.org/officeDocument/2006/relationships/image" Target="../media/image136.png"/><Relationship Id="rId9" Type="http://schemas.openxmlformats.org/officeDocument/2006/relationships/image" Target="../media/image17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148.png"/><Relationship Id="rId26" Type="http://schemas.openxmlformats.org/officeDocument/2006/relationships/image" Target="../media/image183.png"/><Relationship Id="rId39" Type="http://schemas.openxmlformats.org/officeDocument/2006/relationships/image" Target="../media/image73.png"/><Relationship Id="rId3" Type="http://schemas.openxmlformats.org/officeDocument/2006/relationships/image" Target="../media/image176.png"/><Relationship Id="rId21" Type="http://schemas.openxmlformats.org/officeDocument/2006/relationships/image" Target="../media/image180.png"/><Relationship Id="rId34" Type="http://schemas.openxmlformats.org/officeDocument/2006/relationships/image" Target="../media/image77.png"/><Relationship Id="rId42" Type="http://schemas.openxmlformats.org/officeDocument/2006/relationships/image" Target="../media/image75.png"/><Relationship Id="rId47" Type="http://schemas.openxmlformats.org/officeDocument/2006/relationships/image" Target="../media/image83.png"/><Relationship Id="rId50" Type="http://schemas.openxmlformats.org/officeDocument/2006/relationships/image" Target="../media/image19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178.png"/><Relationship Id="rId25" Type="http://schemas.openxmlformats.org/officeDocument/2006/relationships/image" Target="../media/image154.png"/><Relationship Id="rId33" Type="http://schemas.openxmlformats.org/officeDocument/2006/relationships/image" Target="../media/image189.png"/><Relationship Id="rId38" Type="http://schemas.openxmlformats.org/officeDocument/2006/relationships/image" Target="../media/image72.png"/><Relationship Id="rId46" Type="http://schemas.openxmlformats.org/officeDocument/2006/relationships/image" Target="../media/image82.png"/><Relationship Id="rId2" Type="http://schemas.openxmlformats.org/officeDocument/2006/relationships/image" Target="../media/image175.png"/><Relationship Id="rId16" Type="http://schemas.openxmlformats.org/officeDocument/2006/relationships/image" Target="../media/image177.png"/><Relationship Id="rId20" Type="http://schemas.openxmlformats.org/officeDocument/2006/relationships/image" Target="../media/image179.png"/><Relationship Id="rId29" Type="http://schemas.openxmlformats.org/officeDocument/2006/relationships/image" Target="../media/image186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182.png"/><Relationship Id="rId32" Type="http://schemas.openxmlformats.org/officeDocument/2006/relationships/image" Target="../media/image188.png"/><Relationship Id="rId37" Type="http://schemas.openxmlformats.org/officeDocument/2006/relationships/image" Target="../media/image80.png"/><Relationship Id="rId40" Type="http://schemas.openxmlformats.org/officeDocument/2006/relationships/image" Target="../media/image71.png"/><Relationship Id="rId45" Type="http://schemas.openxmlformats.org/officeDocument/2006/relationships/image" Target="../media/image192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181.png"/><Relationship Id="rId28" Type="http://schemas.openxmlformats.org/officeDocument/2006/relationships/image" Target="../media/image185.png"/><Relationship Id="rId36" Type="http://schemas.openxmlformats.org/officeDocument/2006/relationships/image" Target="../media/image79.png"/><Relationship Id="rId49" Type="http://schemas.openxmlformats.org/officeDocument/2006/relationships/image" Target="../media/image87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187.png"/><Relationship Id="rId44" Type="http://schemas.openxmlformats.org/officeDocument/2006/relationships/image" Target="../media/image191.png"/><Relationship Id="rId52" Type="http://schemas.openxmlformats.org/officeDocument/2006/relationships/image" Target="../media/image196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151.png"/><Relationship Id="rId27" Type="http://schemas.openxmlformats.org/officeDocument/2006/relationships/image" Target="../media/image184.png"/><Relationship Id="rId30" Type="http://schemas.openxmlformats.org/officeDocument/2006/relationships/image" Target="../media/image69.png"/><Relationship Id="rId35" Type="http://schemas.openxmlformats.org/officeDocument/2006/relationships/image" Target="../media/image160.png"/><Relationship Id="rId43" Type="http://schemas.openxmlformats.org/officeDocument/2006/relationships/image" Target="../media/image190.png"/><Relationship Id="rId48" Type="http://schemas.openxmlformats.org/officeDocument/2006/relationships/image" Target="../media/image193.png"/><Relationship Id="rId8" Type="http://schemas.openxmlformats.org/officeDocument/2006/relationships/image" Target="../media/image48.png"/><Relationship Id="rId51" Type="http://schemas.openxmlformats.org/officeDocument/2006/relationships/image" Target="../media/image1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9511" y="3509771"/>
            <a:ext cx="3039110" cy="82550"/>
            <a:chOff x="1429511" y="3509771"/>
            <a:chExt cx="3039110" cy="82550"/>
          </a:xfrm>
        </p:grpSpPr>
        <p:sp>
          <p:nvSpPr>
            <p:cNvPr id="3" name="object 3"/>
            <p:cNvSpPr/>
            <p:nvPr/>
          </p:nvSpPr>
          <p:spPr>
            <a:xfrm>
              <a:off x="1429511" y="3509771"/>
              <a:ext cx="3038856" cy="82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674" y="3550157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12700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75632" y="3509771"/>
            <a:ext cx="3039110" cy="82550"/>
            <a:chOff x="4675632" y="3509771"/>
            <a:chExt cx="3039110" cy="82550"/>
          </a:xfrm>
        </p:grpSpPr>
        <p:sp>
          <p:nvSpPr>
            <p:cNvPr id="6" name="object 6"/>
            <p:cNvSpPr/>
            <p:nvPr/>
          </p:nvSpPr>
          <p:spPr>
            <a:xfrm>
              <a:off x="4675632" y="3509771"/>
              <a:ext cx="3038856" cy="82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8525" y="3550157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12700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500371" y="3486911"/>
            <a:ext cx="125095" cy="125095"/>
            <a:chOff x="4500371" y="3486911"/>
            <a:chExt cx="125095" cy="125095"/>
          </a:xfrm>
        </p:grpSpPr>
        <p:sp>
          <p:nvSpPr>
            <p:cNvPr id="9" name="object 9"/>
            <p:cNvSpPr/>
            <p:nvPr/>
          </p:nvSpPr>
          <p:spPr>
            <a:xfrm>
              <a:off x="4500371" y="3486911"/>
              <a:ext cx="124967" cy="124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40376" y="352628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860" y="0"/>
                  </a:moveTo>
                  <a:lnTo>
                    <a:pt x="13930" y="1803"/>
                  </a:lnTo>
                  <a:lnTo>
                    <a:pt x="6667" y="6715"/>
                  </a:lnTo>
                  <a:lnTo>
                    <a:pt x="1785" y="13983"/>
                  </a:lnTo>
                  <a:lnTo>
                    <a:pt x="0" y="22859"/>
                  </a:lnTo>
                  <a:lnTo>
                    <a:pt x="1785" y="31789"/>
                  </a:lnTo>
                  <a:lnTo>
                    <a:pt x="6667" y="39052"/>
                  </a:lnTo>
                  <a:lnTo>
                    <a:pt x="13930" y="43934"/>
                  </a:lnTo>
                  <a:lnTo>
                    <a:pt x="22860" y="45719"/>
                  </a:lnTo>
                  <a:lnTo>
                    <a:pt x="31736" y="43934"/>
                  </a:lnTo>
                  <a:lnTo>
                    <a:pt x="39004" y="39052"/>
                  </a:lnTo>
                  <a:lnTo>
                    <a:pt x="43916" y="31789"/>
                  </a:lnTo>
                  <a:lnTo>
                    <a:pt x="45720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0376" y="352628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22859"/>
                  </a:moveTo>
                  <a:lnTo>
                    <a:pt x="1785" y="13983"/>
                  </a:lnTo>
                  <a:lnTo>
                    <a:pt x="6667" y="6715"/>
                  </a:lnTo>
                  <a:lnTo>
                    <a:pt x="13930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59"/>
                  </a:lnTo>
                  <a:lnTo>
                    <a:pt x="43916" y="31789"/>
                  </a:lnTo>
                  <a:lnTo>
                    <a:pt x="39004" y="39052"/>
                  </a:lnTo>
                  <a:lnTo>
                    <a:pt x="31736" y="43934"/>
                  </a:lnTo>
                  <a:lnTo>
                    <a:pt x="22860" y="45719"/>
                  </a:lnTo>
                  <a:lnTo>
                    <a:pt x="13930" y="43934"/>
                  </a:lnTo>
                  <a:lnTo>
                    <a:pt x="6667" y="39052"/>
                  </a:lnTo>
                  <a:lnTo>
                    <a:pt x="1785" y="31789"/>
                  </a:lnTo>
                  <a:lnTo>
                    <a:pt x="0" y="22859"/>
                  </a:lnTo>
                  <a:close/>
                </a:path>
              </a:pathLst>
            </a:custGeom>
            <a:ln w="12700">
              <a:solidFill>
                <a:srgbClr val="F3A34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4025" y="1012063"/>
            <a:ext cx="4150888" cy="577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9945" y="1012063"/>
            <a:ext cx="4405883" cy="573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087621" y="1845817"/>
            <a:ext cx="918210" cy="565785"/>
            <a:chOff x="4087621" y="1845817"/>
            <a:chExt cx="918210" cy="565785"/>
          </a:xfrm>
        </p:grpSpPr>
        <p:sp>
          <p:nvSpPr>
            <p:cNvPr id="15" name="object 15"/>
            <p:cNvSpPr/>
            <p:nvPr/>
          </p:nvSpPr>
          <p:spPr>
            <a:xfrm>
              <a:off x="4089145" y="1847341"/>
              <a:ext cx="915035" cy="562610"/>
            </a:xfrm>
            <a:custGeom>
              <a:avLst/>
              <a:gdLst/>
              <a:ahLst/>
              <a:cxnLst/>
              <a:rect l="l" t="t" r="r" b="b"/>
              <a:pathLst>
                <a:path w="915035" h="562610">
                  <a:moveTo>
                    <a:pt x="272923" y="19431"/>
                  </a:moveTo>
                  <a:lnTo>
                    <a:pt x="225968" y="23639"/>
                  </a:lnTo>
                  <a:lnTo>
                    <a:pt x="182336" y="36272"/>
                  </a:lnTo>
                  <a:lnTo>
                    <a:pt x="142026" y="57342"/>
                  </a:lnTo>
                  <a:lnTo>
                    <a:pt x="105039" y="86860"/>
                  </a:lnTo>
                  <a:lnTo>
                    <a:pt x="71372" y="124842"/>
                  </a:lnTo>
                  <a:lnTo>
                    <a:pt x="40130" y="172966"/>
                  </a:lnTo>
                  <a:lnTo>
                    <a:pt x="17827" y="223615"/>
                  </a:lnTo>
                  <a:lnTo>
                    <a:pt x="4454" y="276788"/>
                  </a:lnTo>
                  <a:lnTo>
                    <a:pt x="0" y="332486"/>
                  </a:lnTo>
                  <a:lnTo>
                    <a:pt x="4645" y="378634"/>
                  </a:lnTo>
                  <a:lnTo>
                    <a:pt x="18589" y="420306"/>
                  </a:lnTo>
                  <a:lnTo>
                    <a:pt x="41844" y="457501"/>
                  </a:lnTo>
                  <a:lnTo>
                    <a:pt x="74421" y="490220"/>
                  </a:lnTo>
                  <a:lnTo>
                    <a:pt x="111043" y="515129"/>
                  </a:lnTo>
                  <a:lnTo>
                    <a:pt x="151368" y="532907"/>
                  </a:lnTo>
                  <a:lnTo>
                    <a:pt x="195383" y="543565"/>
                  </a:lnTo>
                  <a:lnTo>
                    <a:pt x="243077" y="547116"/>
                  </a:lnTo>
                  <a:lnTo>
                    <a:pt x="290000" y="542847"/>
                  </a:lnTo>
                  <a:lnTo>
                    <a:pt x="333229" y="530039"/>
                  </a:lnTo>
                  <a:lnTo>
                    <a:pt x="372758" y="508683"/>
                  </a:lnTo>
                  <a:lnTo>
                    <a:pt x="408580" y="478775"/>
                  </a:lnTo>
                  <a:lnTo>
                    <a:pt x="427226" y="456438"/>
                  </a:lnTo>
                  <a:lnTo>
                    <a:pt x="243077" y="456438"/>
                  </a:lnTo>
                  <a:lnTo>
                    <a:pt x="212812" y="454342"/>
                  </a:lnTo>
                  <a:lnTo>
                    <a:pt x="160424" y="437578"/>
                  </a:lnTo>
                  <a:lnTo>
                    <a:pt x="119393" y="404191"/>
                  </a:lnTo>
                  <a:lnTo>
                    <a:pt x="97815" y="358991"/>
                  </a:lnTo>
                  <a:lnTo>
                    <a:pt x="95123" y="332486"/>
                  </a:lnTo>
                  <a:lnTo>
                    <a:pt x="98242" y="292244"/>
                  </a:lnTo>
                  <a:lnTo>
                    <a:pt x="107600" y="253825"/>
                  </a:lnTo>
                  <a:lnTo>
                    <a:pt x="123197" y="217239"/>
                  </a:lnTo>
                  <a:lnTo>
                    <a:pt x="145033" y="182499"/>
                  </a:lnTo>
                  <a:lnTo>
                    <a:pt x="172964" y="150828"/>
                  </a:lnTo>
                  <a:lnTo>
                    <a:pt x="236920" y="114633"/>
                  </a:lnTo>
                  <a:lnTo>
                    <a:pt x="272923" y="110109"/>
                  </a:lnTo>
                  <a:lnTo>
                    <a:pt x="477019" y="110109"/>
                  </a:lnTo>
                  <a:lnTo>
                    <a:pt x="473559" y="103098"/>
                  </a:lnTo>
                  <a:lnTo>
                    <a:pt x="448055" y="72898"/>
                  </a:lnTo>
                  <a:lnTo>
                    <a:pt x="415262" y="49488"/>
                  </a:lnTo>
                  <a:lnTo>
                    <a:pt x="375157" y="32781"/>
                  </a:lnTo>
                  <a:lnTo>
                    <a:pt x="327719" y="22766"/>
                  </a:lnTo>
                  <a:lnTo>
                    <a:pt x="272923" y="19431"/>
                  </a:lnTo>
                  <a:close/>
                </a:path>
                <a:path w="915035" h="562610">
                  <a:moveTo>
                    <a:pt x="477019" y="110109"/>
                  </a:moveTo>
                  <a:lnTo>
                    <a:pt x="272923" y="110109"/>
                  </a:lnTo>
                  <a:lnTo>
                    <a:pt x="308381" y="111750"/>
                  </a:lnTo>
                  <a:lnTo>
                    <a:pt x="337994" y="116665"/>
                  </a:lnTo>
                  <a:lnTo>
                    <a:pt x="379729" y="136271"/>
                  </a:lnTo>
                  <a:lnTo>
                    <a:pt x="403336" y="174450"/>
                  </a:lnTo>
                  <a:lnTo>
                    <a:pt x="411225" y="234061"/>
                  </a:lnTo>
                  <a:lnTo>
                    <a:pt x="408394" y="274945"/>
                  </a:lnTo>
                  <a:lnTo>
                    <a:pt x="399907" y="313578"/>
                  </a:lnTo>
                  <a:lnTo>
                    <a:pt x="385776" y="349950"/>
                  </a:lnTo>
                  <a:lnTo>
                    <a:pt x="366013" y="384048"/>
                  </a:lnTo>
                  <a:lnTo>
                    <a:pt x="339893" y="415718"/>
                  </a:lnTo>
                  <a:lnTo>
                    <a:pt x="278413" y="451913"/>
                  </a:lnTo>
                  <a:lnTo>
                    <a:pt x="243077" y="456438"/>
                  </a:lnTo>
                  <a:lnTo>
                    <a:pt x="427226" y="456438"/>
                  </a:lnTo>
                  <a:lnTo>
                    <a:pt x="469433" y="392759"/>
                  </a:lnTo>
                  <a:lnTo>
                    <a:pt x="489950" y="342519"/>
                  </a:lnTo>
                  <a:lnTo>
                    <a:pt x="502251" y="289611"/>
                  </a:lnTo>
                  <a:lnTo>
                    <a:pt x="506349" y="234061"/>
                  </a:lnTo>
                  <a:lnTo>
                    <a:pt x="502705" y="183643"/>
                  </a:lnTo>
                  <a:lnTo>
                    <a:pt x="491775" y="140001"/>
                  </a:lnTo>
                  <a:lnTo>
                    <a:pt x="477019" y="110109"/>
                  </a:lnTo>
                  <a:close/>
                </a:path>
                <a:path w="915035" h="562610">
                  <a:moveTo>
                    <a:pt x="601979" y="8000"/>
                  </a:moveTo>
                  <a:lnTo>
                    <a:pt x="593598" y="8000"/>
                  </a:lnTo>
                  <a:lnTo>
                    <a:pt x="583949" y="8812"/>
                  </a:lnTo>
                  <a:lnTo>
                    <a:pt x="550306" y="35750"/>
                  </a:lnTo>
                  <a:lnTo>
                    <a:pt x="546870" y="70786"/>
                  </a:lnTo>
                  <a:lnTo>
                    <a:pt x="546721" y="80958"/>
                  </a:lnTo>
                  <a:lnTo>
                    <a:pt x="546496" y="92559"/>
                  </a:lnTo>
                  <a:lnTo>
                    <a:pt x="546016" y="125509"/>
                  </a:lnTo>
                  <a:lnTo>
                    <a:pt x="545973" y="516636"/>
                  </a:lnTo>
                  <a:lnTo>
                    <a:pt x="546733" y="526111"/>
                  </a:lnTo>
                  <a:lnTo>
                    <a:pt x="571928" y="558990"/>
                  </a:lnTo>
                  <a:lnTo>
                    <a:pt x="589533" y="562229"/>
                  </a:lnTo>
                  <a:lnTo>
                    <a:pt x="599154" y="561399"/>
                  </a:lnTo>
                  <a:lnTo>
                    <a:pt x="635952" y="534463"/>
                  </a:lnTo>
                  <a:lnTo>
                    <a:pt x="639699" y="516636"/>
                  </a:lnTo>
                  <a:lnTo>
                    <a:pt x="639699" y="306705"/>
                  </a:lnTo>
                  <a:lnTo>
                    <a:pt x="667486" y="299964"/>
                  </a:lnTo>
                  <a:lnTo>
                    <a:pt x="690832" y="295163"/>
                  </a:lnTo>
                  <a:lnTo>
                    <a:pt x="709725" y="292292"/>
                  </a:lnTo>
                  <a:lnTo>
                    <a:pt x="724153" y="291338"/>
                  </a:lnTo>
                  <a:lnTo>
                    <a:pt x="850917" y="291338"/>
                  </a:lnTo>
                  <a:lnTo>
                    <a:pt x="854838" y="289331"/>
                  </a:lnTo>
                  <a:lnTo>
                    <a:pt x="875791" y="251079"/>
                  </a:lnTo>
                  <a:lnTo>
                    <a:pt x="873099" y="233170"/>
                  </a:lnTo>
                  <a:lnTo>
                    <a:pt x="865012" y="219630"/>
                  </a:lnTo>
                  <a:lnTo>
                    <a:pt x="854119" y="212217"/>
                  </a:lnTo>
                  <a:lnTo>
                    <a:pt x="639699" y="212217"/>
                  </a:lnTo>
                  <a:lnTo>
                    <a:pt x="639984" y="188023"/>
                  </a:lnTo>
                  <a:lnTo>
                    <a:pt x="639917" y="125509"/>
                  </a:lnTo>
                  <a:lnTo>
                    <a:pt x="639699" y="101727"/>
                  </a:lnTo>
                  <a:lnTo>
                    <a:pt x="655607" y="99226"/>
                  </a:lnTo>
                  <a:lnTo>
                    <a:pt x="698880" y="93725"/>
                  </a:lnTo>
                  <a:lnTo>
                    <a:pt x="745870" y="91059"/>
                  </a:lnTo>
                  <a:lnTo>
                    <a:pt x="903811" y="91059"/>
                  </a:lnTo>
                  <a:lnTo>
                    <a:pt x="907045" y="87169"/>
                  </a:lnTo>
                  <a:lnTo>
                    <a:pt x="911288" y="79311"/>
                  </a:lnTo>
                  <a:lnTo>
                    <a:pt x="913816" y="70786"/>
                  </a:lnTo>
                  <a:lnTo>
                    <a:pt x="914653" y="61595"/>
                  </a:lnTo>
                  <a:lnTo>
                    <a:pt x="910125" y="48930"/>
                  </a:lnTo>
                  <a:lnTo>
                    <a:pt x="896524" y="37052"/>
                  </a:lnTo>
                  <a:lnTo>
                    <a:pt x="873827" y="25983"/>
                  </a:lnTo>
                  <a:lnTo>
                    <a:pt x="842009" y="15748"/>
                  </a:lnTo>
                  <a:lnTo>
                    <a:pt x="831307" y="13081"/>
                  </a:lnTo>
                  <a:lnTo>
                    <a:pt x="615950" y="13081"/>
                  </a:lnTo>
                  <a:lnTo>
                    <a:pt x="609473" y="9652"/>
                  </a:lnTo>
                  <a:lnTo>
                    <a:pt x="601979" y="8000"/>
                  </a:lnTo>
                  <a:close/>
                </a:path>
                <a:path w="915035" h="562610">
                  <a:moveTo>
                    <a:pt x="850917" y="291338"/>
                  </a:moveTo>
                  <a:lnTo>
                    <a:pt x="724153" y="291338"/>
                  </a:lnTo>
                  <a:lnTo>
                    <a:pt x="733917" y="291504"/>
                  </a:lnTo>
                  <a:lnTo>
                    <a:pt x="745871" y="292004"/>
                  </a:lnTo>
                  <a:lnTo>
                    <a:pt x="760015" y="292838"/>
                  </a:lnTo>
                  <a:lnTo>
                    <a:pt x="792688" y="295171"/>
                  </a:lnTo>
                  <a:lnTo>
                    <a:pt x="806846" y="296005"/>
                  </a:lnTo>
                  <a:lnTo>
                    <a:pt x="818838" y="296505"/>
                  </a:lnTo>
                  <a:lnTo>
                    <a:pt x="828675" y="296672"/>
                  </a:lnTo>
                  <a:lnTo>
                    <a:pt x="838126" y="295860"/>
                  </a:lnTo>
                  <a:lnTo>
                    <a:pt x="846851" y="293417"/>
                  </a:lnTo>
                  <a:lnTo>
                    <a:pt x="850917" y="291338"/>
                  </a:lnTo>
                  <a:close/>
                </a:path>
                <a:path w="915035" h="562610">
                  <a:moveTo>
                    <a:pt x="724153" y="199898"/>
                  </a:moveTo>
                  <a:lnTo>
                    <a:pt x="706314" y="200661"/>
                  </a:lnTo>
                  <a:lnTo>
                    <a:pt x="686307" y="202961"/>
                  </a:lnTo>
                  <a:lnTo>
                    <a:pt x="664110" y="206809"/>
                  </a:lnTo>
                  <a:lnTo>
                    <a:pt x="639699" y="212217"/>
                  </a:lnTo>
                  <a:lnTo>
                    <a:pt x="854119" y="212217"/>
                  </a:lnTo>
                  <a:lnTo>
                    <a:pt x="808539" y="203112"/>
                  </a:lnTo>
                  <a:lnTo>
                    <a:pt x="754298" y="200255"/>
                  </a:lnTo>
                  <a:lnTo>
                    <a:pt x="724153" y="199898"/>
                  </a:lnTo>
                  <a:close/>
                </a:path>
                <a:path w="915035" h="562610">
                  <a:moveTo>
                    <a:pt x="903811" y="91059"/>
                  </a:moveTo>
                  <a:lnTo>
                    <a:pt x="745870" y="91059"/>
                  </a:lnTo>
                  <a:lnTo>
                    <a:pt x="775827" y="91940"/>
                  </a:lnTo>
                  <a:lnTo>
                    <a:pt x="803401" y="94583"/>
                  </a:lnTo>
                  <a:lnTo>
                    <a:pt x="828595" y="98988"/>
                  </a:lnTo>
                  <a:lnTo>
                    <a:pt x="851407" y="105156"/>
                  </a:lnTo>
                  <a:lnTo>
                    <a:pt x="857630" y="107061"/>
                  </a:lnTo>
                  <a:lnTo>
                    <a:pt x="863345" y="108077"/>
                  </a:lnTo>
                  <a:lnTo>
                    <a:pt x="868426" y="108077"/>
                  </a:lnTo>
                  <a:lnTo>
                    <a:pt x="877669" y="107219"/>
                  </a:lnTo>
                  <a:lnTo>
                    <a:pt x="886174" y="104648"/>
                  </a:lnTo>
                  <a:lnTo>
                    <a:pt x="893964" y="100361"/>
                  </a:lnTo>
                  <a:lnTo>
                    <a:pt x="901064" y="94361"/>
                  </a:lnTo>
                  <a:lnTo>
                    <a:pt x="903811" y="91059"/>
                  </a:lnTo>
                  <a:close/>
                </a:path>
                <a:path w="915035" h="562610">
                  <a:moveTo>
                    <a:pt x="745870" y="0"/>
                  </a:moveTo>
                  <a:lnTo>
                    <a:pt x="703133" y="1768"/>
                  </a:lnTo>
                  <a:lnTo>
                    <a:pt x="653208" y="7175"/>
                  </a:lnTo>
                  <a:lnTo>
                    <a:pt x="615950" y="13081"/>
                  </a:lnTo>
                  <a:lnTo>
                    <a:pt x="831307" y="13081"/>
                  </a:lnTo>
                  <a:lnTo>
                    <a:pt x="814290" y="8840"/>
                  </a:lnTo>
                  <a:lnTo>
                    <a:pt x="789035" y="3921"/>
                  </a:lnTo>
                  <a:lnTo>
                    <a:pt x="766232" y="978"/>
                  </a:lnTo>
                  <a:lnTo>
                    <a:pt x="745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9145" y="1847341"/>
              <a:ext cx="915035" cy="562610"/>
            </a:xfrm>
            <a:custGeom>
              <a:avLst/>
              <a:gdLst/>
              <a:ahLst/>
              <a:cxnLst/>
              <a:rect l="l" t="t" r="r" b="b"/>
              <a:pathLst>
                <a:path w="915035" h="562610">
                  <a:moveTo>
                    <a:pt x="272923" y="110109"/>
                  </a:moveTo>
                  <a:lnTo>
                    <a:pt x="203596" y="128206"/>
                  </a:lnTo>
                  <a:lnTo>
                    <a:pt x="145033" y="182499"/>
                  </a:lnTo>
                  <a:lnTo>
                    <a:pt x="123197" y="217239"/>
                  </a:lnTo>
                  <a:lnTo>
                    <a:pt x="107600" y="253825"/>
                  </a:lnTo>
                  <a:lnTo>
                    <a:pt x="98242" y="292244"/>
                  </a:lnTo>
                  <a:lnTo>
                    <a:pt x="95123" y="332486"/>
                  </a:lnTo>
                  <a:lnTo>
                    <a:pt x="97815" y="358991"/>
                  </a:lnTo>
                  <a:lnTo>
                    <a:pt x="119393" y="404191"/>
                  </a:lnTo>
                  <a:lnTo>
                    <a:pt x="160424" y="437578"/>
                  </a:lnTo>
                  <a:lnTo>
                    <a:pt x="212812" y="454342"/>
                  </a:lnTo>
                  <a:lnTo>
                    <a:pt x="243077" y="456438"/>
                  </a:lnTo>
                  <a:lnTo>
                    <a:pt x="278413" y="451913"/>
                  </a:lnTo>
                  <a:lnTo>
                    <a:pt x="339893" y="415718"/>
                  </a:lnTo>
                  <a:lnTo>
                    <a:pt x="366013" y="384048"/>
                  </a:lnTo>
                  <a:lnTo>
                    <a:pt x="385776" y="349950"/>
                  </a:lnTo>
                  <a:lnTo>
                    <a:pt x="399907" y="313578"/>
                  </a:lnTo>
                  <a:lnTo>
                    <a:pt x="408394" y="274945"/>
                  </a:lnTo>
                  <a:lnTo>
                    <a:pt x="411225" y="234061"/>
                  </a:lnTo>
                  <a:lnTo>
                    <a:pt x="409251" y="201582"/>
                  </a:lnTo>
                  <a:lnTo>
                    <a:pt x="393491" y="152675"/>
                  </a:lnTo>
                  <a:lnTo>
                    <a:pt x="361773" y="124842"/>
                  </a:lnTo>
                  <a:lnTo>
                    <a:pt x="308381" y="111750"/>
                  </a:lnTo>
                  <a:lnTo>
                    <a:pt x="272923" y="110109"/>
                  </a:lnTo>
                  <a:close/>
                </a:path>
                <a:path w="915035" h="562610">
                  <a:moveTo>
                    <a:pt x="272923" y="19431"/>
                  </a:moveTo>
                  <a:lnTo>
                    <a:pt x="327719" y="22766"/>
                  </a:lnTo>
                  <a:lnTo>
                    <a:pt x="375157" y="32781"/>
                  </a:lnTo>
                  <a:lnTo>
                    <a:pt x="415262" y="49488"/>
                  </a:lnTo>
                  <a:lnTo>
                    <a:pt x="448055" y="72898"/>
                  </a:lnTo>
                  <a:lnTo>
                    <a:pt x="473559" y="103098"/>
                  </a:lnTo>
                  <a:lnTo>
                    <a:pt x="491775" y="140001"/>
                  </a:lnTo>
                  <a:lnTo>
                    <a:pt x="502705" y="183643"/>
                  </a:lnTo>
                  <a:lnTo>
                    <a:pt x="506349" y="234061"/>
                  </a:lnTo>
                  <a:lnTo>
                    <a:pt x="502251" y="289611"/>
                  </a:lnTo>
                  <a:lnTo>
                    <a:pt x="489950" y="342519"/>
                  </a:lnTo>
                  <a:lnTo>
                    <a:pt x="469433" y="392759"/>
                  </a:lnTo>
                  <a:lnTo>
                    <a:pt x="440689" y="440309"/>
                  </a:lnTo>
                  <a:lnTo>
                    <a:pt x="408580" y="478775"/>
                  </a:lnTo>
                  <a:lnTo>
                    <a:pt x="372758" y="508683"/>
                  </a:lnTo>
                  <a:lnTo>
                    <a:pt x="333229" y="530039"/>
                  </a:lnTo>
                  <a:lnTo>
                    <a:pt x="290000" y="542847"/>
                  </a:lnTo>
                  <a:lnTo>
                    <a:pt x="243077" y="547116"/>
                  </a:lnTo>
                  <a:lnTo>
                    <a:pt x="195383" y="543565"/>
                  </a:lnTo>
                  <a:lnTo>
                    <a:pt x="151368" y="532907"/>
                  </a:lnTo>
                  <a:lnTo>
                    <a:pt x="111043" y="515129"/>
                  </a:lnTo>
                  <a:lnTo>
                    <a:pt x="74421" y="490220"/>
                  </a:lnTo>
                  <a:lnTo>
                    <a:pt x="41844" y="457501"/>
                  </a:lnTo>
                  <a:lnTo>
                    <a:pt x="18589" y="420306"/>
                  </a:lnTo>
                  <a:lnTo>
                    <a:pt x="4645" y="378634"/>
                  </a:lnTo>
                  <a:lnTo>
                    <a:pt x="0" y="332486"/>
                  </a:lnTo>
                  <a:lnTo>
                    <a:pt x="4454" y="276788"/>
                  </a:lnTo>
                  <a:lnTo>
                    <a:pt x="17827" y="223615"/>
                  </a:lnTo>
                  <a:lnTo>
                    <a:pt x="40130" y="172966"/>
                  </a:lnTo>
                  <a:lnTo>
                    <a:pt x="71374" y="124841"/>
                  </a:lnTo>
                  <a:lnTo>
                    <a:pt x="105039" y="86860"/>
                  </a:lnTo>
                  <a:lnTo>
                    <a:pt x="142026" y="57342"/>
                  </a:lnTo>
                  <a:lnTo>
                    <a:pt x="182336" y="36272"/>
                  </a:lnTo>
                  <a:lnTo>
                    <a:pt x="225968" y="23639"/>
                  </a:lnTo>
                  <a:lnTo>
                    <a:pt x="272923" y="19431"/>
                  </a:lnTo>
                  <a:close/>
                </a:path>
                <a:path w="915035" h="562610">
                  <a:moveTo>
                    <a:pt x="745870" y="0"/>
                  </a:moveTo>
                  <a:lnTo>
                    <a:pt x="789035" y="3921"/>
                  </a:lnTo>
                  <a:lnTo>
                    <a:pt x="842009" y="15748"/>
                  </a:lnTo>
                  <a:lnTo>
                    <a:pt x="896524" y="37052"/>
                  </a:lnTo>
                  <a:lnTo>
                    <a:pt x="914653" y="61595"/>
                  </a:lnTo>
                  <a:lnTo>
                    <a:pt x="913816" y="70786"/>
                  </a:lnTo>
                  <a:lnTo>
                    <a:pt x="886174" y="104648"/>
                  </a:lnTo>
                  <a:lnTo>
                    <a:pt x="868426" y="108077"/>
                  </a:lnTo>
                  <a:lnTo>
                    <a:pt x="863345" y="108077"/>
                  </a:lnTo>
                  <a:lnTo>
                    <a:pt x="857630" y="107061"/>
                  </a:lnTo>
                  <a:lnTo>
                    <a:pt x="851407" y="105156"/>
                  </a:lnTo>
                  <a:lnTo>
                    <a:pt x="828595" y="98988"/>
                  </a:lnTo>
                  <a:lnTo>
                    <a:pt x="803401" y="94583"/>
                  </a:lnTo>
                  <a:lnTo>
                    <a:pt x="775827" y="91940"/>
                  </a:lnTo>
                  <a:lnTo>
                    <a:pt x="745870" y="91059"/>
                  </a:lnTo>
                  <a:lnTo>
                    <a:pt x="735296" y="91225"/>
                  </a:lnTo>
                  <a:lnTo>
                    <a:pt x="685186" y="95226"/>
                  </a:lnTo>
                  <a:lnTo>
                    <a:pt x="639699" y="101727"/>
                  </a:lnTo>
                  <a:lnTo>
                    <a:pt x="639984" y="132778"/>
                  </a:lnTo>
                  <a:lnTo>
                    <a:pt x="640079" y="161544"/>
                  </a:lnTo>
                  <a:lnTo>
                    <a:pt x="639984" y="188023"/>
                  </a:lnTo>
                  <a:lnTo>
                    <a:pt x="639699" y="212217"/>
                  </a:lnTo>
                  <a:lnTo>
                    <a:pt x="664110" y="206809"/>
                  </a:lnTo>
                  <a:lnTo>
                    <a:pt x="686307" y="202961"/>
                  </a:lnTo>
                  <a:lnTo>
                    <a:pt x="706314" y="200661"/>
                  </a:lnTo>
                  <a:lnTo>
                    <a:pt x="724153" y="199898"/>
                  </a:lnTo>
                  <a:lnTo>
                    <a:pt x="754298" y="200255"/>
                  </a:lnTo>
                  <a:lnTo>
                    <a:pt x="808539" y="203112"/>
                  </a:lnTo>
                  <a:lnTo>
                    <a:pt x="851521" y="210448"/>
                  </a:lnTo>
                  <a:lnTo>
                    <a:pt x="875791" y="251079"/>
                  </a:lnTo>
                  <a:lnTo>
                    <a:pt x="874934" y="260391"/>
                  </a:lnTo>
                  <a:lnTo>
                    <a:pt x="846851" y="293417"/>
                  </a:lnTo>
                  <a:lnTo>
                    <a:pt x="828675" y="296672"/>
                  </a:lnTo>
                  <a:lnTo>
                    <a:pt x="818838" y="296505"/>
                  </a:lnTo>
                  <a:lnTo>
                    <a:pt x="806846" y="296005"/>
                  </a:lnTo>
                  <a:lnTo>
                    <a:pt x="792688" y="295171"/>
                  </a:lnTo>
                  <a:lnTo>
                    <a:pt x="776351" y="294005"/>
                  </a:lnTo>
                  <a:lnTo>
                    <a:pt x="760015" y="292838"/>
                  </a:lnTo>
                  <a:lnTo>
                    <a:pt x="745871" y="292004"/>
                  </a:lnTo>
                  <a:lnTo>
                    <a:pt x="733917" y="291504"/>
                  </a:lnTo>
                  <a:lnTo>
                    <a:pt x="724153" y="291338"/>
                  </a:lnTo>
                  <a:lnTo>
                    <a:pt x="709725" y="292292"/>
                  </a:lnTo>
                  <a:lnTo>
                    <a:pt x="690832" y="295163"/>
                  </a:lnTo>
                  <a:lnTo>
                    <a:pt x="667486" y="299964"/>
                  </a:lnTo>
                  <a:lnTo>
                    <a:pt x="639699" y="306705"/>
                  </a:lnTo>
                  <a:lnTo>
                    <a:pt x="639699" y="516636"/>
                  </a:lnTo>
                  <a:lnTo>
                    <a:pt x="638766" y="525948"/>
                  </a:lnTo>
                  <a:lnTo>
                    <a:pt x="608202" y="558926"/>
                  </a:lnTo>
                  <a:lnTo>
                    <a:pt x="589533" y="562229"/>
                  </a:lnTo>
                  <a:lnTo>
                    <a:pt x="580272" y="561419"/>
                  </a:lnTo>
                  <a:lnTo>
                    <a:pt x="549005" y="534717"/>
                  </a:lnTo>
                  <a:lnTo>
                    <a:pt x="545973" y="516636"/>
                  </a:lnTo>
                  <a:lnTo>
                    <a:pt x="545973" y="132842"/>
                  </a:lnTo>
                  <a:lnTo>
                    <a:pt x="546016" y="125509"/>
                  </a:lnTo>
                  <a:lnTo>
                    <a:pt x="546131" y="116474"/>
                  </a:lnTo>
                  <a:lnTo>
                    <a:pt x="546294" y="105749"/>
                  </a:lnTo>
                  <a:lnTo>
                    <a:pt x="546480" y="93345"/>
                  </a:lnTo>
                  <a:lnTo>
                    <a:pt x="546721" y="80958"/>
                  </a:lnTo>
                  <a:lnTo>
                    <a:pt x="546877" y="70262"/>
                  </a:lnTo>
                  <a:lnTo>
                    <a:pt x="546963" y="61233"/>
                  </a:lnTo>
                  <a:lnTo>
                    <a:pt x="546988" y="53848"/>
                  </a:lnTo>
                  <a:lnTo>
                    <a:pt x="547820" y="44370"/>
                  </a:lnTo>
                  <a:lnTo>
                    <a:pt x="575183" y="11255"/>
                  </a:lnTo>
                  <a:lnTo>
                    <a:pt x="593598" y="8000"/>
                  </a:lnTo>
                  <a:lnTo>
                    <a:pt x="601979" y="8000"/>
                  </a:lnTo>
                  <a:lnTo>
                    <a:pt x="609473" y="9652"/>
                  </a:lnTo>
                  <a:lnTo>
                    <a:pt x="615950" y="13081"/>
                  </a:lnTo>
                  <a:lnTo>
                    <a:pt x="634978" y="9890"/>
                  </a:lnTo>
                  <a:lnTo>
                    <a:pt x="687324" y="3175"/>
                  </a:lnTo>
                  <a:lnTo>
                    <a:pt x="732418" y="192"/>
                  </a:lnTo>
                  <a:lnTo>
                    <a:pt x="745870" y="0"/>
                  </a:lnTo>
                  <a:close/>
                </a:path>
              </a:pathLst>
            </a:custGeom>
            <a:ln w="3175">
              <a:solidFill>
                <a:srgbClr val="3A43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76935" y="2657982"/>
            <a:ext cx="7293584" cy="576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0" y="693419"/>
            <a:ext cx="9144000" cy="2677795"/>
            <a:chOff x="0" y="693419"/>
            <a:chExt cx="9144000" cy="2677795"/>
          </a:xfrm>
        </p:grpSpPr>
        <p:sp>
          <p:nvSpPr>
            <p:cNvPr id="19" name="object 19"/>
            <p:cNvSpPr/>
            <p:nvPr/>
          </p:nvSpPr>
          <p:spPr>
            <a:xfrm>
              <a:off x="0" y="693419"/>
              <a:ext cx="4663440" cy="10317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12335" y="693419"/>
              <a:ext cx="4931664" cy="1031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6076" y="1516380"/>
              <a:ext cx="1764792" cy="10317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5364" y="2339340"/>
              <a:ext cx="8415528" cy="10317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929" y="141351"/>
            <a:ext cx="7261479" cy="43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4997" y="631190"/>
            <a:ext cx="2045614" cy="344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3275" y="0"/>
            <a:ext cx="7888605" cy="1053465"/>
            <a:chOff x="303275" y="0"/>
            <a:chExt cx="7888605" cy="1053465"/>
          </a:xfrm>
        </p:grpSpPr>
        <p:sp>
          <p:nvSpPr>
            <p:cNvPr id="5" name="object 5"/>
            <p:cNvSpPr/>
            <p:nvPr/>
          </p:nvSpPr>
          <p:spPr>
            <a:xfrm>
              <a:off x="303275" y="0"/>
              <a:ext cx="937260" cy="565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9807" y="0"/>
              <a:ext cx="7441692" cy="565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275" y="440436"/>
              <a:ext cx="2657856" cy="612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47800" y="1828800"/>
            <a:ext cx="1952625" cy="2343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1905000"/>
            <a:ext cx="3810000" cy="2228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444D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6210"/>
            <a:ext cx="7187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FFFF00"/>
                </a:solidFill>
                <a:latin typeface="Arial"/>
                <a:cs typeface="Arial"/>
              </a:rPr>
              <a:t>Introduction Stage of the</a:t>
            </a:r>
            <a:r>
              <a:rPr sz="4000" b="1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i="1" spc="-5" dirty="0">
                <a:solidFill>
                  <a:srgbClr val="FFFF00"/>
                </a:solidFill>
                <a:latin typeface="Arial"/>
                <a:cs typeface="Arial"/>
              </a:rPr>
              <a:t>PLC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1356360"/>
            <a:ext cx="2760345" cy="620395"/>
            <a:chOff x="381000" y="1356360"/>
            <a:chExt cx="2760345" cy="620395"/>
          </a:xfrm>
        </p:grpSpPr>
        <p:sp>
          <p:nvSpPr>
            <p:cNvPr id="5" name="object 5"/>
            <p:cNvSpPr/>
            <p:nvPr/>
          </p:nvSpPr>
          <p:spPr>
            <a:xfrm>
              <a:off x="429767" y="1420368"/>
              <a:ext cx="2711196" cy="556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6423" y="1356360"/>
              <a:ext cx="1359408" cy="536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1371600"/>
              <a:ext cx="2708275" cy="5524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1000" y="1391538"/>
            <a:ext cx="2708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Sales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1000" y="1965960"/>
            <a:ext cx="2760345" cy="620395"/>
            <a:chOff x="381000" y="1965960"/>
            <a:chExt cx="2760345" cy="620395"/>
          </a:xfrm>
        </p:grpSpPr>
        <p:sp>
          <p:nvSpPr>
            <p:cNvPr id="10" name="object 10"/>
            <p:cNvSpPr/>
            <p:nvPr/>
          </p:nvSpPr>
          <p:spPr>
            <a:xfrm>
              <a:off x="429767" y="2029968"/>
              <a:ext cx="2711196" cy="556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944" y="1965960"/>
              <a:ext cx="1417320" cy="536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1981200"/>
              <a:ext cx="2708275" cy="5524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1000" y="2001392"/>
            <a:ext cx="2708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8519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Costs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1000" y="2575560"/>
            <a:ext cx="2760345" cy="622300"/>
            <a:chOff x="381000" y="2575560"/>
            <a:chExt cx="2760345" cy="622300"/>
          </a:xfrm>
        </p:grpSpPr>
        <p:sp>
          <p:nvSpPr>
            <p:cNvPr id="15" name="object 15"/>
            <p:cNvSpPr/>
            <p:nvPr/>
          </p:nvSpPr>
          <p:spPr>
            <a:xfrm>
              <a:off x="429767" y="2639568"/>
              <a:ext cx="2711196" cy="5577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7363" y="2575560"/>
              <a:ext cx="1556003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000" y="2590863"/>
              <a:ext cx="2708275" cy="5540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1000" y="2611881"/>
            <a:ext cx="2708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Profits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2816" y="3276600"/>
            <a:ext cx="2859405" cy="605155"/>
            <a:chOff x="432816" y="3276600"/>
            <a:chExt cx="2859405" cy="605155"/>
          </a:xfrm>
        </p:grpSpPr>
        <p:sp>
          <p:nvSpPr>
            <p:cNvPr id="20" name="object 20"/>
            <p:cNvSpPr/>
            <p:nvPr/>
          </p:nvSpPr>
          <p:spPr>
            <a:xfrm>
              <a:off x="505968" y="3325367"/>
              <a:ext cx="2711196" cy="556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2816" y="3358896"/>
              <a:ext cx="2859024" cy="3840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3276600"/>
              <a:ext cx="2708275" cy="5524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7200" y="3276600"/>
            <a:ext cx="2708275" cy="5524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805"/>
              </a:spcBef>
            </a:pPr>
            <a:r>
              <a:rPr sz="2000" b="1" dirty="0">
                <a:latin typeface="Arial"/>
                <a:cs typeface="Arial"/>
              </a:rPr>
              <a:t>Marketing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Objectives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7200" y="3947159"/>
            <a:ext cx="2760345" cy="620395"/>
            <a:chOff x="457200" y="3947159"/>
            <a:chExt cx="2760345" cy="620395"/>
          </a:xfrm>
        </p:grpSpPr>
        <p:sp>
          <p:nvSpPr>
            <p:cNvPr id="25" name="object 25"/>
            <p:cNvSpPr/>
            <p:nvPr/>
          </p:nvSpPr>
          <p:spPr>
            <a:xfrm>
              <a:off x="505967" y="4011167"/>
              <a:ext cx="2711196" cy="556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5359" y="3947159"/>
              <a:ext cx="1770888" cy="5364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00" y="3962399"/>
              <a:ext cx="2708275" cy="5524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7200" y="39624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81990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7200" y="4632959"/>
            <a:ext cx="2760345" cy="620395"/>
            <a:chOff x="457200" y="4632959"/>
            <a:chExt cx="2760345" cy="620395"/>
          </a:xfrm>
        </p:grpSpPr>
        <p:sp>
          <p:nvSpPr>
            <p:cNvPr id="30" name="object 30"/>
            <p:cNvSpPr/>
            <p:nvPr/>
          </p:nvSpPr>
          <p:spPr>
            <a:xfrm>
              <a:off x="505967" y="4696967"/>
              <a:ext cx="2711196" cy="556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1580" y="4632959"/>
              <a:ext cx="1299971" cy="5364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200" y="4648199"/>
              <a:ext cx="2708275" cy="5524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7200" y="4648200"/>
            <a:ext cx="2708275" cy="5524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800" b="1" spc="-5" dirty="0">
                <a:latin typeface="Arial"/>
                <a:cs typeface="Arial"/>
              </a:rPr>
              <a:t>Price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059301" y="1295400"/>
            <a:ext cx="5085080" cy="605155"/>
            <a:chOff x="4059301" y="1295400"/>
            <a:chExt cx="5085080" cy="605155"/>
          </a:xfrm>
        </p:grpSpPr>
        <p:sp>
          <p:nvSpPr>
            <p:cNvPr id="35" name="object 35"/>
            <p:cNvSpPr/>
            <p:nvPr/>
          </p:nvSpPr>
          <p:spPr>
            <a:xfrm>
              <a:off x="4108704" y="1344167"/>
              <a:ext cx="5035296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67983" y="1402079"/>
              <a:ext cx="1621536" cy="3459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59301" y="1295400"/>
              <a:ext cx="5084699" cy="5524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043676" y="1402207"/>
            <a:ext cx="111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Low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059301" y="1981200"/>
            <a:ext cx="5085080" cy="605155"/>
            <a:chOff x="4059301" y="1981200"/>
            <a:chExt cx="5085080" cy="605155"/>
          </a:xfrm>
        </p:grpSpPr>
        <p:sp>
          <p:nvSpPr>
            <p:cNvPr id="40" name="object 40"/>
            <p:cNvSpPr/>
            <p:nvPr/>
          </p:nvSpPr>
          <p:spPr>
            <a:xfrm>
              <a:off x="4108704" y="2029967"/>
              <a:ext cx="5035296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37988" y="2087879"/>
              <a:ext cx="2827019" cy="3459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59301" y="1981200"/>
              <a:ext cx="5084699" cy="5524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313426" y="2088260"/>
            <a:ext cx="2575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High cost </a:t>
            </a:r>
            <a:r>
              <a:rPr sz="1800" b="1" dirty="0">
                <a:latin typeface="Arial"/>
                <a:cs typeface="Arial"/>
              </a:rPr>
              <a:t>per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059301" y="2667063"/>
            <a:ext cx="5085080" cy="607060"/>
            <a:chOff x="4059301" y="2667063"/>
            <a:chExt cx="5085080" cy="607060"/>
          </a:xfrm>
        </p:grpSpPr>
        <p:sp>
          <p:nvSpPr>
            <p:cNvPr id="45" name="object 45"/>
            <p:cNvSpPr/>
            <p:nvPr/>
          </p:nvSpPr>
          <p:spPr>
            <a:xfrm>
              <a:off x="4108704" y="2715768"/>
              <a:ext cx="5035296" cy="5577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38088" y="2773680"/>
              <a:ext cx="1223771" cy="3459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59301" y="2667063"/>
              <a:ext cx="5084699" cy="5540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113526" y="2774950"/>
            <a:ext cx="972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Negative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059301" y="3352800"/>
            <a:ext cx="5085080" cy="664845"/>
            <a:chOff x="4059301" y="3352800"/>
            <a:chExt cx="5085080" cy="664845"/>
          </a:xfrm>
        </p:grpSpPr>
        <p:sp>
          <p:nvSpPr>
            <p:cNvPr id="50" name="object 50"/>
            <p:cNvSpPr/>
            <p:nvPr/>
          </p:nvSpPr>
          <p:spPr>
            <a:xfrm>
              <a:off x="4108704" y="3401567"/>
              <a:ext cx="5035296" cy="61569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84064" y="3364991"/>
              <a:ext cx="3197351" cy="5928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59301" y="3352800"/>
              <a:ext cx="5084699" cy="61277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059301" y="3366592"/>
            <a:ext cx="508508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Create </a:t>
            </a:r>
            <a:r>
              <a:rPr sz="1800" b="1" dirty="0">
                <a:latin typeface="Arial"/>
                <a:cs typeface="Arial"/>
              </a:rPr>
              <a:t>product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awareness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2050"/>
              </a:lnSpc>
            </a:pP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trial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059301" y="4038600"/>
            <a:ext cx="5085080" cy="605155"/>
            <a:chOff x="4059301" y="4038600"/>
            <a:chExt cx="5085080" cy="605155"/>
          </a:xfrm>
        </p:grpSpPr>
        <p:sp>
          <p:nvSpPr>
            <p:cNvPr id="55" name="object 55"/>
            <p:cNvSpPr/>
            <p:nvPr/>
          </p:nvSpPr>
          <p:spPr>
            <a:xfrm>
              <a:off x="4108704" y="4087367"/>
              <a:ext cx="5035296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64480" y="4145279"/>
              <a:ext cx="2575560" cy="3459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59301" y="4038600"/>
              <a:ext cx="5084699" cy="55245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059301" y="4146042"/>
            <a:ext cx="508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Offer a basic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059301" y="4724400"/>
            <a:ext cx="5085080" cy="605155"/>
            <a:chOff x="4059301" y="4724400"/>
            <a:chExt cx="5085080" cy="605155"/>
          </a:xfrm>
        </p:grpSpPr>
        <p:sp>
          <p:nvSpPr>
            <p:cNvPr id="60" name="object 60"/>
            <p:cNvSpPr/>
            <p:nvPr/>
          </p:nvSpPr>
          <p:spPr>
            <a:xfrm>
              <a:off x="4108704" y="4773167"/>
              <a:ext cx="5035296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63768" y="4831079"/>
              <a:ext cx="1837943" cy="3459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59301" y="4724400"/>
              <a:ext cx="5084699" cy="5524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840348" y="4831791"/>
            <a:ext cx="152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Use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cost-plus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57200" y="5318759"/>
            <a:ext cx="2760345" cy="620395"/>
            <a:chOff x="457200" y="5318759"/>
            <a:chExt cx="2760345" cy="620395"/>
          </a:xfrm>
        </p:grpSpPr>
        <p:sp>
          <p:nvSpPr>
            <p:cNvPr id="65" name="object 65"/>
            <p:cNvSpPr/>
            <p:nvPr/>
          </p:nvSpPr>
          <p:spPr>
            <a:xfrm>
              <a:off x="505967" y="5382767"/>
              <a:ext cx="2711196" cy="556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9223" y="5318759"/>
              <a:ext cx="2423160" cy="53644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7200" y="5333999"/>
              <a:ext cx="2708275" cy="5524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57200" y="5334000"/>
            <a:ext cx="2708275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059301" y="5410200"/>
            <a:ext cx="5085080" cy="605155"/>
            <a:chOff x="4059301" y="5410200"/>
            <a:chExt cx="5085080" cy="605155"/>
          </a:xfrm>
        </p:grpSpPr>
        <p:sp>
          <p:nvSpPr>
            <p:cNvPr id="70" name="object 70"/>
            <p:cNvSpPr/>
            <p:nvPr/>
          </p:nvSpPr>
          <p:spPr>
            <a:xfrm>
              <a:off x="4108704" y="5458967"/>
              <a:ext cx="5035296" cy="556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53584" y="5516879"/>
              <a:ext cx="3200400" cy="34594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59301" y="5410200"/>
              <a:ext cx="5084699" cy="5524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086225" y="5517896"/>
            <a:ext cx="505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Build </a:t>
            </a:r>
            <a:r>
              <a:rPr sz="1800" b="1" spc="-10" dirty="0">
                <a:latin typeface="Arial"/>
                <a:cs typeface="Arial"/>
              </a:rPr>
              <a:t>selective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distribution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352800" y="3352800"/>
            <a:ext cx="687705" cy="1219200"/>
            <a:chOff x="3352800" y="3352800"/>
            <a:chExt cx="687705" cy="1219200"/>
          </a:xfrm>
        </p:grpSpPr>
        <p:sp>
          <p:nvSpPr>
            <p:cNvPr id="75" name="object 75"/>
            <p:cNvSpPr/>
            <p:nvPr/>
          </p:nvSpPr>
          <p:spPr>
            <a:xfrm>
              <a:off x="3427476" y="4037076"/>
              <a:ext cx="612648" cy="5349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27476" y="3427476"/>
              <a:ext cx="539496" cy="5349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52800" y="3352800"/>
              <a:ext cx="536575" cy="53174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52800" y="3962400"/>
              <a:ext cx="609600" cy="53174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352800" y="4724400"/>
            <a:ext cx="668020" cy="609600"/>
            <a:chOff x="3352800" y="4724400"/>
            <a:chExt cx="668020" cy="609600"/>
          </a:xfrm>
        </p:grpSpPr>
        <p:sp>
          <p:nvSpPr>
            <p:cNvPr id="80" name="object 80"/>
            <p:cNvSpPr/>
            <p:nvPr/>
          </p:nvSpPr>
          <p:spPr>
            <a:xfrm>
              <a:off x="3427476" y="4799076"/>
              <a:ext cx="592836" cy="5349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52800" y="4724400"/>
              <a:ext cx="590550" cy="5317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3276600" y="1371600"/>
            <a:ext cx="706120" cy="1828800"/>
            <a:chOff x="3276600" y="1371600"/>
            <a:chExt cx="706120" cy="1828800"/>
          </a:xfrm>
        </p:grpSpPr>
        <p:sp>
          <p:nvSpPr>
            <p:cNvPr id="83" name="object 83"/>
            <p:cNvSpPr/>
            <p:nvPr/>
          </p:nvSpPr>
          <p:spPr>
            <a:xfrm>
              <a:off x="3351276" y="2055876"/>
              <a:ext cx="574548" cy="534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76600" y="1981200"/>
              <a:ext cx="571500" cy="53187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27476" y="2665475"/>
              <a:ext cx="554736" cy="5349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52800" y="2590800"/>
              <a:ext cx="552450" cy="53174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27476" y="1446276"/>
              <a:ext cx="554736" cy="5349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52800" y="1371600"/>
              <a:ext cx="552450" cy="53187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57200" y="6004559"/>
            <a:ext cx="2757170" cy="620395"/>
            <a:chOff x="457200" y="6004559"/>
            <a:chExt cx="2757170" cy="620395"/>
          </a:xfrm>
        </p:grpSpPr>
        <p:sp>
          <p:nvSpPr>
            <p:cNvPr id="90" name="object 90"/>
            <p:cNvSpPr/>
            <p:nvPr/>
          </p:nvSpPr>
          <p:spPr>
            <a:xfrm>
              <a:off x="505967" y="6068567"/>
              <a:ext cx="2708148" cy="5562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5988" y="6004559"/>
              <a:ext cx="2385060" cy="53644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57200" y="6019799"/>
              <a:ext cx="2705100" cy="5524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3352800" y="5410200"/>
            <a:ext cx="649605" cy="1143000"/>
            <a:chOff x="3352800" y="5410200"/>
            <a:chExt cx="649605" cy="1143000"/>
          </a:xfrm>
        </p:grpSpPr>
        <p:sp>
          <p:nvSpPr>
            <p:cNvPr id="94" name="object 94"/>
            <p:cNvSpPr/>
            <p:nvPr/>
          </p:nvSpPr>
          <p:spPr>
            <a:xfrm>
              <a:off x="3427476" y="5484876"/>
              <a:ext cx="574548" cy="534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352800" y="5410200"/>
              <a:ext cx="571500" cy="53181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427476" y="6018276"/>
              <a:ext cx="574548" cy="534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352800" y="5943600"/>
              <a:ext cx="571500" cy="53181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457200" y="6019800"/>
            <a:ext cx="2705100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Advertising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4086225" y="6019800"/>
            <a:ext cx="5057775" cy="661670"/>
            <a:chOff x="4086225" y="6019800"/>
            <a:chExt cx="5057775" cy="661670"/>
          </a:xfrm>
        </p:grpSpPr>
        <p:sp>
          <p:nvSpPr>
            <p:cNvPr id="100" name="object 100"/>
            <p:cNvSpPr/>
            <p:nvPr/>
          </p:nvSpPr>
          <p:spPr>
            <a:xfrm>
              <a:off x="4136136" y="6068567"/>
              <a:ext cx="5007864" cy="61264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65320" y="6030467"/>
              <a:ext cx="4466844" cy="59283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086225" y="6019800"/>
              <a:ext cx="5057775" cy="6096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4086225" y="6032703"/>
            <a:ext cx="505777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381125" marR="458470" indent="-91313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latin typeface="Arial"/>
                <a:cs typeface="Arial"/>
              </a:rPr>
              <a:t>Build product awareness </a:t>
            </a:r>
            <a:r>
              <a:rPr sz="1800" b="1" spc="-5" dirty="0">
                <a:latin typeface="Arial"/>
                <a:cs typeface="Arial"/>
              </a:rPr>
              <a:t>among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early  adopters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dealers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15"/>
              </a:spcBef>
              <a:buClr>
                <a:srgbClr val="F3A346"/>
              </a:buClr>
              <a:buSzPct val="85416"/>
              <a:buChar char=""/>
              <a:tabLst>
                <a:tab pos="286385" algn="l"/>
                <a:tab pos="287020" algn="l"/>
              </a:tabLst>
            </a:pPr>
            <a:r>
              <a:rPr dirty="0"/>
              <a:t>costs </a:t>
            </a:r>
            <a:r>
              <a:rPr spc="-5" dirty="0"/>
              <a:t>reduced due </a:t>
            </a:r>
            <a:r>
              <a:rPr dirty="0"/>
              <a:t>to </a:t>
            </a:r>
            <a:r>
              <a:rPr spc="-5" dirty="0"/>
              <a:t>economies </a:t>
            </a:r>
            <a:r>
              <a:rPr dirty="0"/>
              <a:t>of</a:t>
            </a:r>
            <a:r>
              <a:rPr spc="-10" dirty="0"/>
              <a:t> </a:t>
            </a:r>
            <a:r>
              <a:rPr spc="-5" dirty="0"/>
              <a:t>scale</a:t>
            </a: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F3A346"/>
              </a:buClr>
              <a:buSzPct val="85416"/>
              <a:buChar char=""/>
              <a:tabLst>
                <a:tab pos="286385" algn="l"/>
                <a:tab pos="287020" algn="l"/>
              </a:tabLst>
            </a:pPr>
            <a:r>
              <a:rPr spc="-5" dirty="0"/>
              <a:t>sales volume increases</a:t>
            </a:r>
            <a:r>
              <a:rPr spc="30" dirty="0"/>
              <a:t> </a:t>
            </a:r>
            <a:r>
              <a:rPr spc="-5" dirty="0"/>
              <a:t>significantly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09"/>
              </a:spcBef>
              <a:buClr>
                <a:srgbClr val="F3A346"/>
              </a:buClr>
              <a:buSzPct val="85416"/>
              <a:buChar char=""/>
              <a:tabLst>
                <a:tab pos="286385" algn="l"/>
                <a:tab pos="287020" algn="l"/>
              </a:tabLst>
            </a:pPr>
            <a:r>
              <a:rPr spc="-5" dirty="0"/>
              <a:t>profitability begins </a:t>
            </a:r>
            <a:r>
              <a:rPr dirty="0"/>
              <a:t>to</a:t>
            </a:r>
            <a:r>
              <a:rPr spc="30" dirty="0"/>
              <a:t> </a:t>
            </a:r>
            <a:r>
              <a:rPr spc="-5" dirty="0"/>
              <a:t>rise</a:t>
            </a: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F3A346"/>
              </a:buClr>
              <a:buSzPct val="85416"/>
              <a:buChar char=""/>
              <a:tabLst>
                <a:tab pos="286385" algn="l"/>
                <a:tab pos="287020" algn="l"/>
              </a:tabLst>
            </a:pPr>
            <a:r>
              <a:rPr spc="-5" dirty="0"/>
              <a:t>public awareness</a:t>
            </a:r>
            <a:r>
              <a:rPr spc="30" dirty="0"/>
              <a:t> </a:t>
            </a:r>
            <a:r>
              <a:rPr spc="-5" dirty="0"/>
              <a:t>increases</a:t>
            </a:r>
          </a:p>
          <a:p>
            <a:pPr marL="286385" marR="5080" indent="-274320">
              <a:lnSpc>
                <a:spcPts val="2590"/>
              </a:lnSpc>
              <a:spcBef>
                <a:spcPts val="640"/>
              </a:spcBef>
              <a:buClr>
                <a:srgbClr val="F3A346"/>
              </a:buClr>
              <a:buSzPct val="85416"/>
              <a:buChar char=""/>
              <a:tabLst>
                <a:tab pos="286385" algn="l"/>
                <a:tab pos="287020" algn="l"/>
              </a:tabLst>
            </a:pPr>
            <a:r>
              <a:rPr spc="-5" dirty="0"/>
              <a:t>competition begins </a:t>
            </a:r>
            <a:r>
              <a:rPr dirty="0"/>
              <a:t>to </a:t>
            </a:r>
            <a:r>
              <a:rPr spc="-5" dirty="0"/>
              <a:t>increase with a few new players in  establishing</a:t>
            </a:r>
            <a:r>
              <a:rPr spc="30" dirty="0"/>
              <a:t> </a:t>
            </a:r>
            <a:r>
              <a:rPr dirty="0"/>
              <a:t>market</a:t>
            </a: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F3A346"/>
              </a:buClr>
              <a:buSzPct val="85416"/>
              <a:buChar char=""/>
              <a:tabLst>
                <a:tab pos="286385" algn="l"/>
                <a:tab pos="287020" algn="l"/>
              </a:tabLst>
            </a:pPr>
            <a:r>
              <a:rPr spc="-5" dirty="0"/>
              <a:t>increased competition leads </a:t>
            </a:r>
            <a:r>
              <a:rPr dirty="0"/>
              <a:t>to </a:t>
            </a:r>
            <a:r>
              <a:rPr spc="-5" dirty="0"/>
              <a:t>price</a:t>
            </a:r>
            <a:r>
              <a:rPr spc="55" dirty="0"/>
              <a:t> </a:t>
            </a:r>
            <a:r>
              <a:rPr spc="-5" dirty="0"/>
              <a:t>decreases</a:t>
            </a: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847048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5" dirty="0">
                <a:solidFill>
                  <a:srgbClr val="000000"/>
                </a:solidFill>
                <a:latin typeface="Arial"/>
                <a:cs typeface="Arial"/>
              </a:rPr>
              <a:t>Sales Promotion </a:t>
            </a:r>
            <a:r>
              <a:rPr sz="2200" spc="-5" dirty="0"/>
              <a:t>– Reduce expenditures to</a:t>
            </a:r>
            <a:r>
              <a:rPr sz="2200" spc="90" dirty="0"/>
              <a:t> </a:t>
            </a:r>
            <a:r>
              <a:rPr sz="2200" spc="-5" dirty="0"/>
              <a:t>take</a:t>
            </a:r>
            <a:endParaRPr sz="2200">
              <a:latin typeface="Arial"/>
              <a:cs typeface="Arial"/>
            </a:endParaRPr>
          </a:p>
          <a:p>
            <a:pPr marL="2812415" marR="2228850" indent="-79375">
              <a:lnSpc>
                <a:spcPts val="2910"/>
              </a:lnSpc>
              <a:spcBef>
                <a:spcPts val="135"/>
              </a:spcBef>
            </a:pPr>
            <a:r>
              <a:rPr sz="2200" spc="-5" dirty="0"/>
              <a:t>advantage of consumer  demand</a:t>
            </a:r>
            <a:endParaRPr sz="2200"/>
          </a:p>
        </p:txBody>
      </p:sp>
      <p:grpSp>
        <p:nvGrpSpPr>
          <p:cNvPr id="4" name="object 4"/>
          <p:cNvGrpSpPr/>
          <p:nvPr/>
        </p:nvGrpSpPr>
        <p:grpSpPr>
          <a:xfrm>
            <a:off x="227075" y="524255"/>
            <a:ext cx="3935095" cy="815975"/>
            <a:chOff x="227075" y="524255"/>
            <a:chExt cx="3935095" cy="815975"/>
          </a:xfrm>
        </p:grpSpPr>
        <p:sp>
          <p:nvSpPr>
            <p:cNvPr id="5" name="object 5"/>
            <p:cNvSpPr/>
            <p:nvPr/>
          </p:nvSpPr>
          <p:spPr>
            <a:xfrm>
              <a:off x="557275" y="773048"/>
              <a:ext cx="3276854" cy="5671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075" y="524255"/>
              <a:ext cx="3934967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613661"/>
            <a:ext cx="8054340" cy="4394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91820" indent="-274320" algn="just">
              <a:lnSpc>
                <a:spcPts val="2590"/>
              </a:lnSpc>
              <a:spcBef>
                <a:spcPts val="425"/>
              </a:spcBef>
              <a:buFont typeface="Wingdings"/>
              <a:buChar char=""/>
              <a:tabLst>
                <a:tab pos="36957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Improves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product quality and adds new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features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 improved styling.</a:t>
            </a:r>
            <a:endParaRPr sz="2400">
              <a:latin typeface="Arial"/>
              <a:cs typeface="Arial"/>
            </a:endParaRPr>
          </a:p>
          <a:p>
            <a:pPr marL="286385" marR="180975" indent="-274320" algn="just">
              <a:lnSpc>
                <a:spcPts val="2590"/>
              </a:lnSpc>
              <a:spcBef>
                <a:spcPts val="610"/>
              </a:spcBef>
              <a:buFont typeface="Wingdings"/>
              <a:buChar char=""/>
              <a:tabLst>
                <a:tab pos="35306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Adds new models and flanker products(i.e., products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sizes,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flavors,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so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forth that protect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main  product).</a:t>
            </a:r>
            <a:endParaRPr sz="2400">
              <a:latin typeface="Arial"/>
              <a:cs typeface="Arial"/>
            </a:endParaRPr>
          </a:p>
          <a:p>
            <a:pPr marL="368935" indent="-356870" algn="just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Font typeface="Wingdings"/>
              <a:buChar char=""/>
              <a:tabLst>
                <a:tab pos="3695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enters new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segments</a:t>
            </a:r>
            <a:endParaRPr sz="2400">
              <a:latin typeface="Arial"/>
              <a:cs typeface="Arial"/>
            </a:endParaRPr>
          </a:p>
          <a:p>
            <a:pPr marL="368935" indent="-356870" algn="just">
              <a:lnSpc>
                <a:spcPts val="2735"/>
              </a:lnSpc>
              <a:spcBef>
                <a:spcPts val="315"/>
              </a:spcBef>
              <a:buClr>
                <a:srgbClr val="000000"/>
              </a:buClr>
              <a:buFont typeface="Wingdings"/>
              <a:buChar char=""/>
              <a:tabLst>
                <a:tab pos="3695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increases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distribution coverage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enters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endParaRPr sz="2400">
              <a:latin typeface="Arial"/>
              <a:cs typeface="Arial"/>
            </a:endParaRPr>
          </a:p>
          <a:p>
            <a:pPr marL="286385" algn="just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channels.</a:t>
            </a:r>
            <a:endParaRPr sz="2400">
              <a:latin typeface="Arial"/>
              <a:cs typeface="Arial"/>
            </a:endParaRPr>
          </a:p>
          <a:p>
            <a:pPr marL="286385" marR="153670" indent="-274320" algn="just">
              <a:lnSpc>
                <a:spcPts val="2590"/>
              </a:lnSpc>
              <a:spcBef>
                <a:spcPts val="640"/>
              </a:spcBef>
              <a:buFont typeface="Wingdings"/>
              <a:buChar char=""/>
              <a:tabLst>
                <a:tab pos="36957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shifts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product-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awareness advertising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product-  preference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advertising.</a:t>
            </a:r>
            <a:endParaRPr sz="2400">
              <a:latin typeface="Arial"/>
              <a:cs typeface="Arial"/>
            </a:endParaRPr>
          </a:p>
          <a:p>
            <a:pPr marL="368935" indent="-356870" algn="just">
              <a:lnSpc>
                <a:spcPts val="2735"/>
              </a:lnSpc>
              <a:spcBef>
                <a:spcPts val="280"/>
              </a:spcBef>
              <a:buClr>
                <a:srgbClr val="000000"/>
              </a:buClr>
              <a:buFont typeface="Wingdings"/>
              <a:buChar char=""/>
              <a:tabLst>
                <a:tab pos="36957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lowers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price to attract 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layer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sensitive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buyers.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136" y="246252"/>
            <a:ext cx="601091" cy="514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9375" y="246888"/>
            <a:ext cx="3636518" cy="41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9781" y="825119"/>
            <a:ext cx="6146457" cy="518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57556" y="21335"/>
            <a:ext cx="7279005" cy="1306195"/>
            <a:chOff x="257556" y="21335"/>
            <a:chExt cx="7279005" cy="1306195"/>
          </a:xfrm>
        </p:grpSpPr>
        <p:sp>
          <p:nvSpPr>
            <p:cNvPr id="6" name="object 6"/>
            <p:cNvSpPr/>
            <p:nvPr/>
          </p:nvSpPr>
          <p:spPr>
            <a:xfrm>
              <a:off x="257556" y="21335"/>
              <a:ext cx="1115568" cy="726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0956" y="21335"/>
              <a:ext cx="842771" cy="7269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560" y="21335"/>
              <a:ext cx="4229100" cy="7269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336" y="600455"/>
              <a:ext cx="6752844" cy="7269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2286000"/>
            <a:ext cx="5029200" cy="4571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3124200"/>
            <a:ext cx="3200400" cy="3276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081770" cy="960755"/>
            <a:chOff x="-6350" y="0"/>
            <a:chExt cx="9081770" cy="960755"/>
          </a:xfrm>
        </p:grpSpPr>
        <p:sp>
          <p:nvSpPr>
            <p:cNvPr id="3" name="object 3"/>
            <p:cNvSpPr/>
            <p:nvPr/>
          </p:nvSpPr>
          <p:spPr>
            <a:xfrm>
              <a:off x="68580" y="68579"/>
              <a:ext cx="9006840" cy="8854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991600" cy="869950"/>
            </a:xfrm>
            <a:custGeom>
              <a:avLst/>
              <a:gdLst/>
              <a:ahLst/>
              <a:cxnLst/>
              <a:rect l="l" t="t" r="r" b="b"/>
              <a:pathLst>
                <a:path w="8991600" h="869950">
                  <a:moveTo>
                    <a:pt x="8991600" y="0"/>
                  </a:moveTo>
                  <a:lnTo>
                    <a:pt x="0" y="0"/>
                  </a:lnTo>
                  <a:lnTo>
                    <a:pt x="0" y="869467"/>
                  </a:lnTo>
                  <a:lnTo>
                    <a:pt x="8991600" y="869467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44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991600" cy="869950"/>
            </a:xfrm>
            <a:custGeom>
              <a:avLst/>
              <a:gdLst/>
              <a:ahLst/>
              <a:cxnLst/>
              <a:rect l="l" t="t" r="r" b="b"/>
              <a:pathLst>
                <a:path w="8991600" h="869950">
                  <a:moveTo>
                    <a:pt x="0" y="869467"/>
                  </a:moveTo>
                  <a:lnTo>
                    <a:pt x="8991600" y="869467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869467"/>
                  </a:lnTo>
                  <a:close/>
                </a:path>
              </a:pathLst>
            </a:custGeom>
            <a:ln w="12700">
              <a:solidFill>
                <a:srgbClr val="344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0"/>
            <a:ext cx="8978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FFFF00"/>
                </a:solidFill>
                <a:latin typeface="Arial"/>
                <a:cs typeface="Arial"/>
              </a:rPr>
              <a:t>Growth Stage of the</a:t>
            </a:r>
            <a:r>
              <a:rPr sz="4000" b="1" i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i="1" spc="-5" dirty="0">
                <a:solidFill>
                  <a:srgbClr val="FFFF00"/>
                </a:solidFill>
                <a:latin typeface="Arial"/>
                <a:cs typeface="Arial"/>
              </a:rPr>
              <a:t>PLC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1203960"/>
            <a:ext cx="2684145" cy="620395"/>
            <a:chOff x="304800" y="1203960"/>
            <a:chExt cx="2684145" cy="620395"/>
          </a:xfrm>
        </p:grpSpPr>
        <p:sp>
          <p:nvSpPr>
            <p:cNvPr id="8" name="object 8"/>
            <p:cNvSpPr/>
            <p:nvPr/>
          </p:nvSpPr>
          <p:spPr>
            <a:xfrm>
              <a:off x="353567" y="1267968"/>
              <a:ext cx="2634996" cy="556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2123" y="1203960"/>
              <a:ext cx="1359408" cy="536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1219200"/>
              <a:ext cx="2632075" cy="5524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4800" y="1219200"/>
            <a:ext cx="2632075" cy="5524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250"/>
              </a:spcBef>
            </a:pPr>
            <a:r>
              <a:rPr sz="2800" b="1" spc="-5" dirty="0">
                <a:latin typeface="Arial"/>
                <a:cs typeface="Arial"/>
              </a:rPr>
              <a:t>Sales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800" y="1889760"/>
            <a:ext cx="2684145" cy="620395"/>
            <a:chOff x="304800" y="1889760"/>
            <a:chExt cx="2684145" cy="620395"/>
          </a:xfrm>
        </p:grpSpPr>
        <p:sp>
          <p:nvSpPr>
            <p:cNvPr id="13" name="object 13"/>
            <p:cNvSpPr/>
            <p:nvPr/>
          </p:nvSpPr>
          <p:spPr>
            <a:xfrm>
              <a:off x="353567" y="1953768"/>
              <a:ext cx="2634996" cy="556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1644" y="1889760"/>
              <a:ext cx="1417320" cy="536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800" y="1905000"/>
              <a:ext cx="2632075" cy="5524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4800" y="1905000"/>
            <a:ext cx="26320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20419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Costs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4800" y="2575560"/>
            <a:ext cx="2760345" cy="622300"/>
            <a:chOff x="304800" y="2575560"/>
            <a:chExt cx="2760345" cy="622300"/>
          </a:xfrm>
        </p:grpSpPr>
        <p:sp>
          <p:nvSpPr>
            <p:cNvPr id="18" name="object 18"/>
            <p:cNvSpPr/>
            <p:nvPr/>
          </p:nvSpPr>
          <p:spPr>
            <a:xfrm>
              <a:off x="353567" y="2639568"/>
              <a:ext cx="2711196" cy="5577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1163" y="2575560"/>
              <a:ext cx="1556003" cy="5364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00" y="2590863"/>
              <a:ext cx="2708275" cy="5540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4800" y="2590863"/>
            <a:ext cx="2708275" cy="554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260"/>
              </a:spcBef>
            </a:pPr>
            <a:r>
              <a:rPr sz="2800" b="1" spc="-5" dirty="0">
                <a:latin typeface="Arial"/>
                <a:cs typeface="Arial"/>
              </a:rPr>
              <a:t>Profits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0415" y="3276600"/>
            <a:ext cx="2859405" cy="605155"/>
            <a:chOff x="280415" y="3276600"/>
            <a:chExt cx="2859405" cy="605155"/>
          </a:xfrm>
        </p:grpSpPr>
        <p:sp>
          <p:nvSpPr>
            <p:cNvPr id="23" name="object 23"/>
            <p:cNvSpPr/>
            <p:nvPr/>
          </p:nvSpPr>
          <p:spPr>
            <a:xfrm>
              <a:off x="353568" y="3325367"/>
              <a:ext cx="2711196" cy="556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0415" y="3358896"/>
              <a:ext cx="2859024" cy="3840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799" y="3276600"/>
              <a:ext cx="2708275" cy="5524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4800" y="3276600"/>
            <a:ext cx="2708275" cy="5524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805"/>
              </a:spcBef>
            </a:pPr>
            <a:r>
              <a:rPr sz="2000" b="1" dirty="0">
                <a:latin typeface="Arial"/>
                <a:cs typeface="Arial"/>
              </a:rPr>
              <a:t>Marketing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Objectives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4800" y="3947159"/>
            <a:ext cx="2760345" cy="620395"/>
            <a:chOff x="304800" y="3947159"/>
            <a:chExt cx="2760345" cy="620395"/>
          </a:xfrm>
        </p:grpSpPr>
        <p:sp>
          <p:nvSpPr>
            <p:cNvPr id="28" name="object 28"/>
            <p:cNvSpPr/>
            <p:nvPr/>
          </p:nvSpPr>
          <p:spPr>
            <a:xfrm>
              <a:off x="353567" y="4011167"/>
              <a:ext cx="2711196" cy="556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2959" y="3947159"/>
              <a:ext cx="1770888" cy="5364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4800" y="3962399"/>
              <a:ext cx="2708275" cy="5524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4800" y="39624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4800" y="4632959"/>
            <a:ext cx="2760345" cy="620395"/>
            <a:chOff x="304800" y="4632959"/>
            <a:chExt cx="2760345" cy="620395"/>
          </a:xfrm>
        </p:grpSpPr>
        <p:sp>
          <p:nvSpPr>
            <p:cNvPr id="33" name="object 33"/>
            <p:cNvSpPr/>
            <p:nvPr/>
          </p:nvSpPr>
          <p:spPr>
            <a:xfrm>
              <a:off x="353567" y="4696967"/>
              <a:ext cx="2711196" cy="556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9180" y="4632959"/>
              <a:ext cx="1299971" cy="5364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800" y="4648199"/>
              <a:ext cx="2708275" cy="5524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4800" y="4648200"/>
            <a:ext cx="2708275" cy="5524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800" b="1" spc="-5" dirty="0">
                <a:latin typeface="Arial"/>
                <a:cs typeface="Arial"/>
              </a:rPr>
              <a:t>Price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810000" y="1219200"/>
            <a:ext cx="5137785" cy="605155"/>
            <a:chOff x="3810000" y="1219200"/>
            <a:chExt cx="5137785" cy="605155"/>
          </a:xfrm>
        </p:grpSpPr>
        <p:sp>
          <p:nvSpPr>
            <p:cNvPr id="38" name="object 38"/>
            <p:cNvSpPr/>
            <p:nvPr/>
          </p:nvSpPr>
          <p:spPr>
            <a:xfrm>
              <a:off x="3858767" y="1267967"/>
              <a:ext cx="5088636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90744" y="1325879"/>
              <a:ext cx="2676144" cy="3459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10000" y="1219200"/>
              <a:ext cx="5084699" cy="55245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10000" y="1219200"/>
            <a:ext cx="5085080" cy="5524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1800" b="1" spc="-5" dirty="0">
                <a:latin typeface="Arial"/>
                <a:cs typeface="Arial"/>
              </a:rPr>
              <a:t>Rapidly rising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10000" y="1905000"/>
            <a:ext cx="5137785" cy="605155"/>
            <a:chOff x="3810000" y="1905000"/>
            <a:chExt cx="5137785" cy="605155"/>
          </a:xfrm>
        </p:grpSpPr>
        <p:sp>
          <p:nvSpPr>
            <p:cNvPr id="43" name="object 43"/>
            <p:cNvSpPr/>
            <p:nvPr/>
          </p:nvSpPr>
          <p:spPr>
            <a:xfrm>
              <a:off x="3858767" y="1953767"/>
              <a:ext cx="5088636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96027" y="2011679"/>
              <a:ext cx="3212592" cy="3459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10000" y="1905000"/>
              <a:ext cx="5084699" cy="5524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810000" y="1905000"/>
            <a:ext cx="5085080" cy="5524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1800" b="1" spc="-25" dirty="0">
                <a:latin typeface="Arial"/>
                <a:cs typeface="Arial"/>
              </a:rPr>
              <a:t>Average </a:t>
            </a:r>
            <a:r>
              <a:rPr sz="1800" b="1" spc="-5" dirty="0">
                <a:latin typeface="Arial"/>
                <a:cs typeface="Arial"/>
              </a:rPr>
              <a:t>cost </a:t>
            </a:r>
            <a:r>
              <a:rPr sz="1800" b="1" dirty="0">
                <a:latin typeface="Arial"/>
                <a:cs typeface="Arial"/>
              </a:rPr>
              <a:t>per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810000" y="2590863"/>
            <a:ext cx="5137785" cy="607060"/>
            <a:chOff x="3810000" y="2590863"/>
            <a:chExt cx="5137785" cy="607060"/>
          </a:xfrm>
        </p:grpSpPr>
        <p:sp>
          <p:nvSpPr>
            <p:cNvPr id="48" name="object 48"/>
            <p:cNvSpPr/>
            <p:nvPr/>
          </p:nvSpPr>
          <p:spPr>
            <a:xfrm>
              <a:off x="3858767" y="2639568"/>
              <a:ext cx="5088636" cy="5577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7548" y="2697480"/>
              <a:ext cx="1749552" cy="3459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10000" y="2590863"/>
              <a:ext cx="5084699" cy="55403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810000" y="2590863"/>
            <a:ext cx="5085080" cy="55435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0"/>
              </a:spcBef>
            </a:pPr>
            <a:r>
              <a:rPr sz="1800" b="1" spc="-5" dirty="0">
                <a:latin typeface="Arial"/>
                <a:cs typeface="Arial"/>
              </a:rPr>
              <a:t>Rising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profits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886200" y="3276600"/>
            <a:ext cx="5137785" cy="605155"/>
            <a:chOff x="3886200" y="3276600"/>
            <a:chExt cx="5137785" cy="605155"/>
          </a:xfrm>
        </p:grpSpPr>
        <p:sp>
          <p:nvSpPr>
            <p:cNvPr id="53" name="object 53"/>
            <p:cNvSpPr/>
            <p:nvPr/>
          </p:nvSpPr>
          <p:spPr>
            <a:xfrm>
              <a:off x="3934967" y="3325367"/>
              <a:ext cx="5088636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90160" y="3383279"/>
              <a:ext cx="2776728" cy="3459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86200" y="3276600"/>
              <a:ext cx="5084699" cy="5524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886200" y="3276600"/>
            <a:ext cx="5085080" cy="5524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800" b="1" spc="-5" dirty="0">
                <a:latin typeface="Arial"/>
                <a:cs typeface="Arial"/>
              </a:rPr>
              <a:t>Maximize </a:t>
            </a:r>
            <a:r>
              <a:rPr sz="1800" b="1" spc="-10" dirty="0">
                <a:latin typeface="Arial"/>
                <a:cs typeface="Arial"/>
              </a:rPr>
              <a:t>market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share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886200" y="3962336"/>
            <a:ext cx="5137785" cy="654050"/>
            <a:chOff x="3886200" y="3962336"/>
            <a:chExt cx="5137785" cy="654050"/>
          </a:xfrm>
        </p:grpSpPr>
        <p:sp>
          <p:nvSpPr>
            <p:cNvPr id="58" name="object 58"/>
            <p:cNvSpPr/>
            <p:nvPr/>
          </p:nvSpPr>
          <p:spPr>
            <a:xfrm>
              <a:off x="3934967" y="4011167"/>
              <a:ext cx="5088636" cy="60502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985260" y="4093463"/>
              <a:ext cx="4988051" cy="3459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86200" y="3962336"/>
              <a:ext cx="5084699" cy="60166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886200" y="3962336"/>
            <a:ext cx="5085080" cy="60198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140"/>
              </a:spcBef>
            </a:pPr>
            <a:r>
              <a:rPr sz="1800" b="1" spc="-5" dirty="0">
                <a:latin typeface="Arial"/>
                <a:cs typeface="Arial"/>
              </a:rPr>
              <a:t>Offer </a:t>
            </a:r>
            <a:r>
              <a:rPr sz="1800" b="1" dirty="0">
                <a:latin typeface="Arial"/>
                <a:cs typeface="Arial"/>
              </a:rPr>
              <a:t>product </a:t>
            </a:r>
            <a:r>
              <a:rPr sz="1800" b="1" spc="-5" dirty="0">
                <a:latin typeface="Arial"/>
                <a:cs typeface="Arial"/>
              </a:rPr>
              <a:t>extensions, </a:t>
            </a:r>
            <a:r>
              <a:rPr sz="1800" b="1" spc="-10" dirty="0">
                <a:latin typeface="Arial"/>
                <a:cs typeface="Arial"/>
              </a:rPr>
              <a:t>service,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warranty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886200" y="4724400"/>
            <a:ext cx="5137785" cy="605155"/>
            <a:chOff x="3886200" y="4724400"/>
            <a:chExt cx="5137785" cy="605155"/>
          </a:xfrm>
        </p:grpSpPr>
        <p:sp>
          <p:nvSpPr>
            <p:cNvPr id="63" name="object 63"/>
            <p:cNvSpPr/>
            <p:nvPr/>
          </p:nvSpPr>
          <p:spPr>
            <a:xfrm>
              <a:off x="3934967" y="4773167"/>
              <a:ext cx="5088636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69763" y="4831079"/>
              <a:ext cx="3015995" cy="34594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86200" y="4724400"/>
              <a:ext cx="5084699" cy="5524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886200" y="4724400"/>
            <a:ext cx="5085080" cy="5524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800" b="1" spc="-5" dirty="0">
                <a:latin typeface="Arial"/>
                <a:cs typeface="Arial"/>
              </a:rPr>
              <a:t>Price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penetrate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04800" y="5318759"/>
            <a:ext cx="2760345" cy="620395"/>
            <a:chOff x="304800" y="5318759"/>
            <a:chExt cx="2760345" cy="620395"/>
          </a:xfrm>
        </p:grpSpPr>
        <p:sp>
          <p:nvSpPr>
            <p:cNvPr id="68" name="object 68"/>
            <p:cNvSpPr/>
            <p:nvPr/>
          </p:nvSpPr>
          <p:spPr>
            <a:xfrm>
              <a:off x="353567" y="5382767"/>
              <a:ext cx="2711196" cy="5562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823" y="5318759"/>
              <a:ext cx="2423160" cy="53644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4800" y="5333999"/>
              <a:ext cx="2708275" cy="5524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04800" y="5334000"/>
            <a:ext cx="2708275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886200" y="5410200"/>
            <a:ext cx="5137785" cy="605155"/>
            <a:chOff x="3886200" y="5410200"/>
            <a:chExt cx="5137785" cy="605155"/>
          </a:xfrm>
        </p:grpSpPr>
        <p:sp>
          <p:nvSpPr>
            <p:cNvPr id="73" name="object 73"/>
            <p:cNvSpPr/>
            <p:nvPr/>
          </p:nvSpPr>
          <p:spPr>
            <a:xfrm>
              <a:off x="3934967" y="5458967"/>
              <a:ext cx="5088636" cy="556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67655" y="5516879"/>
              <a:ext cx="3224783" cy="34594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86200" y="5410200"/>
              <a:ext cx="5084699" cy="55245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3886200" y="5410200"/>
            <a:ext cx="5085080" cy="5524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800" b="1" dirty="0">
                <a:latin typeface="Arial"/>
                <a:cs typeface="Arial"/>
              </a:rPr>
              <a:t>Build </a:t>
            </a:r>
            <a:r>
              <a:rPr sz="1800" b="1" spc="-5" dirty="0">
                <a:latin typeface="Arial"/>
                <a:cs typeface="Arial"/>
              </a:rPr>
              <a:t>intensive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distribution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124200" y="2667000"/>
            <a:ext cx="629920" cy="609600"/>
            <a:chOff x="3124200" y="2667000"/>
            <a:chExt cx="629920" cy="609600"/>
          </a:xfrm>
        </p:grpSpPr>
        <p:sp>
          <p:nvSpPr>
            <p:cNvPr id="78" name="object 78"/>
            <p:cNvSpPr/>
            <p:nvPr/>
          </p:nvSpPr>
          <p:spPr>
            <a:xfrm>
              <a:off x="3198876" y="2741676"/>
              <a:ext cx="554736" cy="5349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24200" y="2667000"/>
              <a:ext cx="552450" cy="5317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200400" y="3352800"/>
            <a:ext cx="614680" cy="609600"/>
            <a:chOff x="3200400" y="3352800"/>
            <a:chExt cx="614680" cy="609600"/>
          </a:xfrm>
        </p:grpSpPr>
        <p:sp>
          <p:nvSpPr>
            <p:cNvPr id="81" name="object 81"/>
            <p:cNvSpPr/>
            <p:nvPr/>
          </p:nvSpPr>
          <p:spPr>
            <a:xfrm>
              <a:off x="3275076" y="3427476"/>
              <a:ext cx="539496" cy="53492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00400" y="3352800"/>
              <a:ext cx="536575" cy="53174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200400" y="4038600"/>
            <a:ext cx="687705" cy="609600"/>
            <a:chOff x="3200400" y="4038600"/>
            <a:chExt cx="687705" cy="609600"/>
          </a:xfrm>
        </p:grpSpPr>
        <p:sp>
          <p:nvSpPr>
            <p:cNvPr id="84" name="object 84"/>
            <p:cNvSpPr/>
            <p:nvPr/>
          </p:nvSpPr>
          <p:spPr>
            <a:xfrm>
              <a:off x="3275076" y="4113276"/>
              <a:ext cx="612648" cy="53492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00400" y="4038600"/>
              <a:ext cx="609600" cy="53174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3200400" y="4724400"/>
            <a:ext cx="668020" cy="609600"/>
            <a:chOff x="3200400" y="4724400"/>
            <a:chExt cx="668020" cy="609600"/>
          </a:xfrm>
        </p:grpSpPr>
        <p:sp>
          <p:nvSpPr>
            <p:cNvPr id="87" name="object 87"/>
            <p:cNvSpPr/>
            <p:nvPr/>
          </p:nvSpPr>
          <p:spPr>
            <a:xfrm>
              <a:off x="3275076" y="4799076"/>
              <a:ext cx="592836" cy="5349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00400" y="4724400"/>
              <a:ext cx="590550" cy="53174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3200400" y="5410200"/>
            <a:ext cx="649605" cy="609600"/>
            <a:chOff x="3200400" y="5410200"/>
            <a:chExt cx="649605" cy="609600"/>
          </a:xfrm>
        </p:grpSpPr>
        <p:sp>
          <p:nvSpPr>
            <p:cNvPr id="90" name="object 90"/>
            <p:cNvSpPr/>
            <p:nvPr/>
          </p:nvSpPr>
          <p:spPr>
            <a:xfrm>
              <a:off x="3275076" y="5484876"/>
              <a:ext cx="574548" cy="53492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00400" y="5410200"/>
              <a:ext cx="571500" cy="53181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3124200" y="1219200"/>
            <a:ext cx="649605" cy="1219200"/>
            <a:chOff x="3124200" y="1219200"/>
            <a:chExt cx="649605" cy="1219200"/>
          </a:xfrm>
        </p:grpSpPr>
        <p:sp>
          <p:nvSpPr>
            <p:cNvPr id="93" name="object 93"/>
            <p:cNvSpPr/>
            <p:nvPr/>
          </p:nvSpPr>
          <p:spPr>
            <a:xfrm>
              <a:off x="3198876" y="1903476"/>
              <a:ext cx="574548" cy="53492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24200" y="1828800"/>
              <a:ext cx="571500" cy="53187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98876" y="1293876"/>
              <a:ext cx="554736" cy="5349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24200" y="1219200"/>
              <a:ext cx="552450" cy="53187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304800" y="6004559"/>
            <a:ext cx="2757170" cy="620395"/>
            <a:chOff x="304800" y="6004559"/>
            <a:chExt cx="2757170" cy="620395"/>
          </a:xfrm>
        </p:grpSpPr>
        <p:sp>
          <p:nvSpPr>
            <p:cNvPr id="98" name="object 98"/>
            <p:cNvSpPr/>
            <p:nvPr/>
          </p:nvSpPr>
          <p:spPr>
            <a:xfrm>
              <a:off x="353567" y="6068567"/>
              <a:ext cx="2708148" cy="5562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13588" y="6004559"/>
              <a:ext cx="2385060" cy="53644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4800" y="6019799"/>
              <a:ext cx="2705100" cy="5524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304800" y="6019800"/>
            <a:ext cx="2705100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Advertising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886200" y="6068567"/>
            <a:ext cx="5110480" cy="612775"/>
            <a:chOff x="3886200" y="6068567"/>
            <a:chExt cx="5110480" cy="612775"/>
          </a:xfrm>
        </p:grpSpPr>
        <p:sp>
          <p:nvSpPr>
            <p:cNvPr id="103" name="object 103"/>
            <p:cNvSpPr/>
            <p:nvPr/>
          </p:nvSpPr>
          <p:spPr>
            <a:xfrm>
              <a:off x="3934967" y="6144767"/>
              <a:ext cx="5061203" cy="53644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87368" y="6068567"/>
              <a:ext cx="4821936" cy="59283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86200" y="6095999"/>
              <a:ext cx="5057775" cy="5334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886200" y="6096000"/>
            <a:ext cx="5057775" cy="5334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155190" marR="281305" indent="-1866264">
              <a:lnSpc>
                <a:spcPts val="1939"/>
              </a:lnSpc>
              <a:spcBef>
                <a:spcPts val="150"/>
              </a:spcBef>
            </a:pPr>
            <a:r>
              <a:rPr sz="1800" b="1" dirty="0">
                <a:latin typeface="Arial"/>
                <a:cs typeface="Arial"/>
              </a:rPr>
              <a:t>Build awareness and </a:t>
            </a:r>
            <a:r>
              <a:rPr sz="1800" b="1" spc="-5" dirty="0">
                <a:latin typeface="Arial"/>
                <a:cs typeface="Arial"/>
              </a:rPr>
              <a:t>interest </a:t>
            </a:r>
            <a:r>
              <a:rPr sz="1800" b="1" dirty="0">
                <a:latin typeface="Arial"/>
                <a:cs typeface="Arial"/>
              </a:rPr>
              <a:t>in the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mass  </a:t>
            </a:r>
            <a:r>
              <a:rPr sz="1800" b="1" spc="-10" dirty="0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200400" y="6096000"/>
            <a:ext cx="649605" cy="609600"/>
            <a:chOff x="3200400" y="6096000"/>
            <a:chExt cx="649605" cy="609600"/>
          </a:xfrm>
        </p:grpSpPr>
        <p:sp>
          <p:nvSpPr>
            <p:cNvPr id="108" name="object 108"/>
            <p:cNvSpPr/>
            <p:nvPr/>
          </p:nvSpPr>
          <p:spPr>
            <a:xfrm>
              <a:off x="3275076" y="6170676"/>
              <a:ext cx="574548" cy="53492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00400" y="6096000"/>
              <a:ext cx="571500" cy="53181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8506"/>
            <a:ext cx="7835265" cy="4013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>
              <a:lnSpc>
                <a:spcPts val="2810"/>
              </a:lnSpc>
              <a:spcBef>
                <a:spcPts val="455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costs are lowered as a result of production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volumes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increasing and experience curve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endParaRPr sz="2600">
              <a:latin typeface="Arial"/>
              <a:cs typeface="Arial"/>
            </a:endParaRPr>
          </a:p>
          <a:p>
            <a:pPr marL="286385" marR="1017905" indent="-274320">
              <a:lnSpc>
                <a:spcPts val="281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sales volume peaks and market saturation </a:t>
            </a: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reached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44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increase in competitors entering the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2600">
              <a:latin typeface="Arial"/>
              <a:cs typeface="Arial"/>
            </a:endParaRPr>
          </a:p>
          <a:p>
            <a:pPr marL="286385" marR="1051560" indent="-274320">
              <a:lnSpc>
                <a:spcPts val="2810"/>
              </a:lnSpc>
              <a:spcBef>
                <a:spcPts val="635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prices tend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drop due to the proliferation </a:t>
            </a: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competing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endParaRPr sz="2600">
              <a:latin typeface="Arial"/>
              <a:cs typeface="Arial"/>
            </a:endParaRPr>
          </a:p>
          <a:p>
            <a:pPr marL="286385" marR="303530" indent="-274320">
              <a:lnSpc>
                <a:spcPts val="281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brand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differentiation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 feature diversification is  emphasized to maintain or increase market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45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Industrial profits go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075" y="524255"/>
            <a:ext cx="4334510" cy="819785"/>
            <a:chOff x="227075" y="524255"/>
            <a:chExt cx="4334510" cy="819785"/>
          </a:xfrm>
        </p:grpSpPr>
        <p:sp>
          <p:nvSpPr>
            <p:cNvPr id="4" name="object 4"/>
            <p:cNvSpPr/>
            <p:nvPr/>
          </p:nvSpPr>
          <p:spPr>
            <a:xfrm>
              <a:off x="565873" y="790701"/>
              <a:ext cx="3667544" cy="5533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" y="524255"/>
              <a:ext cx="4334256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072" y="1516126"/>
            <a:ext cx="7811134" cy="30257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–Profits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grow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endParaRPr sz="2400">
              <a:latin typeface="Arial"/>
              <a:cs typeface="Arial"/>
            </a:endParaRPr>
          </a:p>
          <a:p>
            <a:pPr marL="193675" marR="5080" indent="-181610">
              <a:lnSpc>
                <a:spcPct val="100000"/>
              </a:lnSpc>
              <a:spcBef>
                <a:spcPts val="575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–Competition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intense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this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stage; many versions  and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brands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–Strategies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prolong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stage:</a:t>
            </a:r>
            <a:endParaRPr sz="2400">
              <a:latin typeface="Arial"/>
              <a:cs typeface="Arial"/>
            </a:endParaRPr>
          </a:p>
          <a:p>
            <a:pPr marL="800735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8013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Modify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2400">
              <a:latin typeface="Arial"/>
              <a:cs typeface="Arial"/>
            </a:endParaRPr>
          </a:p>
          <a:p>
            <a:pPr marL="800735" indent="-229235">
              <a:lnSpc>
                <a:spcPct val="100000"/>
              </a:lnSpc>
              <a:spcBef>
                <a:spcPts val="580"/>
              </a:spcBef>
              <a:buChar char="•"/>
              <a:tabLst>
                <a:tab pos="8013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Modify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2400">
              <a:latin typeface="Arial"/>
              <a:cs typeface="Arial"/>
            </a:endParaRPr>
          </a:p>
          <a:p>
            <a:pPr marL="800735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80137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Modify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mix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6" y="333756"/>
            <a:ext cx="8037830" cy="626110"/>
            <a:chOff x="531876" y="333756"/>
            <a:chExt cx="8037830" cy="626110"/>
          </a:xfrm>
        </p:grpSpPr>
        <p:sp>
          <p:nvSpPr>
            <p:cNvPr id="3" name="object 3"/>
            <p:cNvSpPr/>
            <p:nvPr/>
          </p:nvSpPr>
          <p:spPr>
            <a:xfrm>
              <a:off x="790016" y="522732"/>
              <a:ext cx="7533309" cy="436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1876" y="333756"/>
              <a:ext cx="8037576" cy="612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938529"/>
            <a:ext cx="80371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Three </a:t>
            </a:r>
            <a:r>
              <a:rPr sz="2800" dirty="0"/>
              <a:t>potentially useful </a:t>
            </a:r>
            <a:r>
              <a:rPr sz="2800" spc="-5" dirty="0"/>
              <a:t>ways to change the </a:t>
            </a:r>
            <a:r>
              <a:rPr sz="2800" dirty="0"/>
              <a:t>course  </a:t>
            </a:r>
            <a:r>
              <a:rPr sz="2800" spc="-5" dirty="0"/>
              <a:t>for a </a:t>
            </a:r>
            <a:r>
              <a:rPr sz="2800" dirty="0"/>
              <a:t>brand </a:t>
            </a:r>
            <a:r>
              <a:rPr sz="2800" spc="-5" dirty="0"/>
              <a:t>are market, </a:t>
            </a:r>
            <a:r>
              <a:rPr sz="2800" dirty="0"/>
              <a:t>product, </a:t>
            </a:r>
            <a:r>
              <a:rPr sz="2800" spc="-5" dirty="0"/>
              <a:t>and marketing  program</a:t>
            </a:r>
            <a:r>
              <a:rPr sz="2800" spc="-10" dirty="0"/>
              <a:t> </a:t>
            </a:r>
            <a:r>
              <a:rPr sz="2800" spc="-5" dirty="0"/>
              <a:t>modification.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383540" y="2615311"/>
            <a:ext cx="7324725" cy="3869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Arial"/>
                <a:cs typeface="Arial"/>
              </a:rPr>
              <a:t>Product</a:t>
            </a:r>
            <a:r>
              <a:rPr sz="2800" b="1" i="1" spc="1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modification</a:t>
            </a:r>
            <a:endParaRPr sz="2800">
              <a:latin typeface="Arial"/>
              <a:cs typeface="Arial"/>
            </a:endParaRPr>
          </a:p>
          <a:p>
            <a:pPr marL="12700" marR="5080" indent="78613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Trying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stimulate sales by modifying the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product’s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Arial"/>
              <a:cs typeface="Arial"/>
            </a:endParaRPr>
          </a:p>
          <a:p>
            <a:pPr marL="225425" indent="-213360">
              <a:lnSpc>
                <a:spcPct val="100000"/>
              </a:lnSpc>
              <a:buSzPct val="95000"/>
              <a:buAutoNum type="arabicPeriod"/>
              <a:tabLst>
                <a:tab pos="226060" algn="l"/>
              </a:tabLst>
            </a:pPr>
            <a:r>
              <a:rPr sz="2000" b="1" dirty="0">
                <a:latin typeface="Arial"/>
                <a:cs typeface="Arial"/>
              </a:rPr>
              <a:t>Quality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improvement</a:t>
            </a:r>
            <a:endParaRPr sz="2000">
              <a:latin typeface="Arial"/>
              <a:cs typeface="Arial"/>
            </a:endParaRPr>
          </a:p>
          <a:p>
            <a:pPr marL="140843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Eg: Aashirvaad, Annapurna,Nature</a:t>
            </a:r>
            <a:r>
              <a:rPr sz="20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fresh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buSzPct val="95000"/>
              <a:buAutoNum type="arabicPeriod" startAt="2"/>
              <a:tabLst>
                <a:tab pos="292100" algn="l"/>
              </a:tabLst>
            </a:pPr>
            <a:r>
              <a:rPr sz="2000" b="1" dirty="0">
                <a:latin typeface="Arial"/>
                <a:cs typeface="Arial"/>
              </a:rPr>
              <a:t>Feature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improvement</a:t>
            </a:r>
            <a:endParaRPr sz="2000">
              <a:latin typeface="Arial"/>
              <a:cs typeface="Arial"/>
            </a:endParaRPr>
          </a:p>
          <a:p>
            <a:pPr marL="119824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Eg: Pulsar 180 to Pulsar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220</a:t>
            </a:r>
            <a:endParaRPr sz="200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buSzPct val="95000"/>
              <a:buAutoNum type="arabicPeriod" startAt="3"/>
              <a:tabLst>
                <a:tab pos="292100" algn="l"/>
              </a:tabLst>
            </a:pPr>
            <a:r>
              <a:rPr sz="2000" b="1" spc="-10" dirty="0">
                <a:latin typeface="Arial"/>
                <a:cs typeface="Arial"/>
              </a:rPr>
              <a:t>Style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improvement</a:t>
            </a:r>
            <a:endParaRPr sz="2000">
              <a:latin typeface="Arial"/>
              <a:cs typeface="Arial"/>
            </a:endParaRPr>
          </a:p>
          <a:p>
            <a:pPr marL="147701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Eg; New car models, New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Coke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275" y="1674876"/>
            <a:ext cx="2670175" cy="2307590"/>
            <a:chOff x="303275" y="1674876"/>
            <a:chExt cx="2670175" cy="2307590"/>
          </a:xfrm>
        </p:grpSpPr>
        <p:sp>
          <p:nvSpPr>
            <p:cNvPr id="3" name="object 3"/>
            <p:cNvSpPr/>
            <p:nvPr/>
          </p:nvSpPr>
          <p:spPr>
            <a:xfrm>
              <a:off x="303275" y="1674876"/>
              <a:ext cx="2670048" cy="2307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1905000"/>
              <a:ext cx="2209800" cy="184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83577" y="772159"/>
            <a:ext cx="667245" cy="568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27075" y="524255"/>
            <a:ext cx="2755900" cy="824865"/>
            <a:chOff x="227075" y="524255"/>
            <a:chExt cx="2755900" cy="824865"/>
          </a:xfrm>
        </p:grpSpPr>
        <p:sp>
          <p:nvSpPr>
            <p:cNvPr id="7" name="object 7"/>
            <p:cNvSpPr/>
            <p:nvPr/>
          </p:nvSpPr>
          <p:spPr>
            <a:xfrm>
              <a:off x="1467865" y="780033"/>
              <a:ext cx="1162685" cy="5687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075" y="524255"/>
              <a:ext cx="1235964" cy="8031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911" y="524255"/>
              <a:ext cx="931163" cy="8031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7947" y="524255"/>
              <a:ext cx="1874519" cy="8031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29088" y="1800161"/>
            <a:ext cx="2266950" cy="1914525"/>
            <a:chOff x="3629088" y="1800161"/>
            <a:chExt cx="2266950" cy="1914525"/>
          </a:xfrm>
        </p:grpSpPr>
        <p:sp>
          <p:nvSpPr>
            <p:cNvPr id="12" name="object 12"/>
            <p:cNvSpPr/>
            <p:nvPr/>
          </p:nvSpPr>
          <p:spPr>
            <a:xfrm>
              <a:off x="3657600" y="1828799"/>
              <a:ext cx="2209800" cy="18573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43376" y="1814448"/>
              <a:ext cx="2238375" cy="1885950"/>
            </a:xfrm>
            <a:custGeom>
              <a:avLst/>
              <a:gdLst/>
              <a:ahLst/>
              <a:cxnLst/>
              <a:rect l="l" t="t" r="r" b="b"/>
              <a:pathLst>
                <a:path w="2238375" h="1885950">
                  <a:moveTo>
                    <a:pt x="0" y="1885950"/>
                  </a:moveTo>
                  <a:lnTo>
                    <a:pt x="2238375" y="1885950"/>
                  </a:lnTo>
                  <a:lnTo>
                    <a:pt x="2238375" y="0"/>
                  </a:lnTo>
                  <a:lnTo>
                    <a:pt x="0" y="0"/>
                  </a:lnTo>
                  <a:lnTo>
                    <a:pt x="0" y="188595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235700" y="1892300"/>
            <a:ext cx="2492375" cy="1873250"/>
            <a:chOff x="6235700" y="1892300"/>
            <a:chExt cx="2492375" cy="1873250"/>
          </a:xfrm>
        </p:grpSpPr>
        <p:sp>
          <p:nvSpPr>
            <p:cNvPr id="15" name="object 15"/>
            <p:cNvSpPr/>
            <p:nvPr/>
          </p:nvSpPr>
          <p:spPr>
            <a:xfrm>
              <a:off x="6248400" y="1905000"/>
              <a:ext cx="2466975" cy="18478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42050" y="1898650"/>
              <a:ext cx="2479675" cy="1860550"/>
            </a:xfrm>
            <a:custGeom>
              <a:avLst/>
              <a:gdLst/>
              <a:ahLst/>
              <a:cxnLst/>
              <a:rect l="l" t="t" r="r" b="b"/>
              <a:pathLst>
                <a:path w="2479675" h="1860550">
                  <a:moveTo>
                    <a:pt x="0" y="1860550"/>
                  </a:moveTo>
                  <a:lnTo>
                    <a:pt x="2479675" y="1860550"/>
                  </a:lnTo>
                  <a:lnTo>
                    <a:pt x="2479675" y="0"/>
                  </a:lnTo>
                  <a:lnTo>
                    <a:pt x="0" y="0"/>
                  </a:lnTo>
                  <a:lnTo>
                    <a:pt x="0" y="18605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477000" y="4724400"/>
            <a:ext cx="2305050" cy="1714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648200"/>
            <a:ext cx="2466975" cy="1847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5200" y="4648200"/>
            <a:ext cx="2362200" cy="1752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2158"/>
            <a:ext cx="6421755" cy="4279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spc="75" dirty="0">
                <a:latin typeface="Arial"/>
                <a:cs typeface="Arial"/>
              </a:rPr>
              <a:t></a:t>
            </a:r>
            <a:r>
              <a:rPr sz="2600" spc="75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200" spc="55" dirty="0">
                <a:latin typeface="Arial"/>
                <a:cs typeface="Arial"/>
              </a:rPr>
              <a:t></a:t>
            </a:r>
            <a:r>
              <a:rPr sz="2600" spc="55" dirty="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endParaRPr sz="2600">
              <a:latin typeface="Arial"/>
              <a:cs typeface="Arial"/>
            </a:endParaRPr>
          </a:p>
          <a:p>
            <a:pPr marL="2220595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STAGE</a:t>
            </a:r>
            <a:endParaRPr sz="2600">
              <a:latin typeface="Arial"/>
              <a:cs typeface="Arial"/>
            </a:endParaRPr>
          </a:p>
          <a:p>
            <a:pPr marL="3234690" marR="332740" indent="-553720">
              <a:lnSpc>
                <a:spcPts val="7440"/>
              </a:lnSpc>
              <a:spcBef>
                <a:spcPts val="96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GROWTH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STAGE 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MATURITY</a:t>
            </a:r>
            <a:r>
              <a:rPr sz="2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STAGE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3786504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DECLINE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STAGE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075" y="524255"/>
            <a:ext cx="2775585" cy="803275"/>
            <a:chOff x="227075" y="524255"/>
            <a:chExt cx="2775585" cy="803275"/>
          </a:xfrm>
        </p:grpSpPr>
        <p:sp>
          <p:nvSpPr>
            <p:cNvPr id="4" name="object 4"/>
            <p:cNvSpPr/>
            <p:nvPr/>
          </p:nvSpPr>
          <p:spPr>
            <a:xfrm>
              <a:off x="560133" y="793622"/>
              <a:ext cx="2115375" cy="4182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" y="524255"/>
              <a:ext cx="2775204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93850" y="2432050"/>
            <a:ext cx="991235" cy="497840"/>
            <a:chOff x="1593850" y="2432050"/>
            <a:chExt cx="991235" cy="497840"/>
          </a:xfrm>
        </p:grpSpPr>
        <p:sp>
          <p:nvSpPr>
            <p:cNvPr id="7" name="object 7"/>
            <p:cNvSpPr/>
            <p:nvPr/>
          </p:nvSpPr>
          <p:spPr>
            <a:xfrm>
              <a:off x="1600200" y="2438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7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CF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200" y="2438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7" y="242315"/>
                  </a:lnTo>
                  <a:lnTo>
                    <a:pt x="736092" y="484632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7884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51050" y="3346450"/>
            <a:ext cx="991235" cy="497840"/>
            <a:chOff x="2051050" y="3346450"/>
            <a:chExt cx="991235" cy="497840"/>
          </a:xfrm>
        </p:grpSpPr>
        <p:sp>
          <p:nvSpPr>
            <p:cNvPr id="10" name="object 10"/>
            <p:cNvSpPr/>
            <p:nvPr/>
          </p:nvSpPr>
          <p:spPr>
            <a:xfrm>
              <a:off x="2057400" y="33528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7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DD7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7400" y="33528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7" y="242315"/>
                  </a:lnTo>
                  <a:lnTo>
                    <a:pt x="736092" y="484631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7884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432050" y="4260850"/>
            <a:ext cx="991235" cy="497840"/>
            <a:chOff x="2432050" y="4260850"/>
            <a:chExt cx="991235" cy="497840"/>
          </a:xfrm>
        </p:grpSpPr>
        <p:sp>
          <p:nvSpPr>
            <p:cNvPr id="13" name="object 13"/>
            <p:cNvSpPr/>
            <p:nvPr/>
          </p:nvSpPr>
          <p:spPr>
            <a:xfrm>
              <a:off x="2438400" y="42672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8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E7B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8400" y="42672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7"/>
                  </a:moveTo>
                  <a:lnTo>
                    <a:pt x="736092" y="121157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1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12700">
              <a:solidFill>
                <a:srgbClr val="7884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41650" y="5251450"/>
            <a:ext cx="991235" cy="497840"/>
            <a:chOff x="3041650" y="5251450"/>
            <a:chExt cx="991235" cy="497840"/>
          </a:xfrm>
        </p:grpSpPr>
        <p:sp>
          <p:nvSpPr>
            <p:cNvPr id="16" name="object 16"/>
            <p:cNvSpPr/>
            <p:nvPr/>
          </p:nvSpPr>
          <p:spPr>
            <a:xfrm>
              <a:off x="3048000" y="52578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1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0" y="52578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8" y="242315"/>
                  </a:lnTo>
                  <a:lnTo>
                    <a:pt x="736091" y="484631"/>
                  </a:lnTo>
                  <a:lnTo>
                    <a:pt x="736091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7884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69705" cy="948055"/>
            <a:chOff x="0" y="0"/>
            <a:chExt cx="9069705" cy="948055"/>
          </a:xfrm>
        </p:grpSpPr>
        <p:sp>
          <p:nvSpPr>
            <p:cNvPr id="3" name="object 3"/>
            <p:cNvSpPr/>
            <p:nvPr/>
          </p:nvSpPr>
          <p:spPr>
            <a:xfrm>
              <a:off x="74675" y="74675"/>
              <a:ext cx="8994648" cy="8732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59" y="0"/>
              <a:ext cx="6792468" cy="705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991600" cy="869950"/>
            </a:xfrm>
            <a:custGeom>
              <a:avLst/>
              <a:gdLst/>
              <a:ahLst/>
              <a:cxnLst/>
              <a:rect l="l" t="t" r="r" b="b"/>
              <a:pathLst>
                <a:path w="8991600" h="869950">
                  <a:moveTo>
                    <a:pt x="8991600" y="0"/>
                  </a:moveTo>
                  <a:lnTo>
                    <a:pt x="0" y="0"/>
                  </a:lnTo>
                  <a:lnTo>
                    <a:pt x="0" y="869467"/>
                  </a:lnTo>
                  <a:lnTo>
                    <a:pt x="8991600" y="869467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44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788" y="0"/>
            <a:ext cx="6207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FFFF00"/>
                </a:solidFill>
                <a:latin typeface="Arial"/>
                <a:cs typeface="Arial"/>
              </a:rPr>
              <a:t>Maturity Stage of the</a:t>
            </a:r>
            <a:r>
              <a:rPr sz="4000" b="1" i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b="1" i="1" spc="-5" dirty="0">
                <a:solidFill>
                  <a:srgbClr val="FFFF00"/>
                </a:solidFill>
                <a:latin typeface="Arial"/>
                <a:cs typeface="Arial"/>
              </a:rPr>
              <a:t>PLC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8600" y="1051560"/>
            <a:ext cx="2760345" cy="620395"/>
            <a:chOff x="228600" y="1051560"/>
            <a:chExt cx="2760345" cy="620395"/>
          </a:xfrm>
        </p:grpSpPr>
        <p:sp>
          <p:nvSpPr>
            <p:cNvPr id="8" name="object 8"/>
            <p:cNvSpPr/>
            <p:nvPr/>
          </p:nvSpPr>
          <p:spPr>
            <a:xfrm>
              <a:off x="277367" y="1115568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4023" y="1051560"/>
              <a:ext cx="1359408" cy="536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1066800"/>
              <a:ext cx="2708275" cy="552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8600" y="1066800"/>
            <a:ext cx="2708275" cy="5524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250"/>
              </a:spcBef>
            </a:pPr>
            <a:r>
              <a:rPr sz="2800" b="1" spc="-5" dirty="0">
                <a:latin typeface="Arial"/>
                <a:cs typeface="Arial"/>
              </a:rPr>
              <a:t>Sales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8600" y="1737360"/>
            <a:ext cx="2760345" cy="620395"/>
            <a:chOff x="228600" y="1737360"/>
            <a:chExt cx="2760345" cy="620395"/>
          </a:xfrm>
        </p:grpSpPr>
        <p:sp>
          <p:nvSpPr>
            <p:cNvPr id="13" name="object 13"/>
            <p:cNvSpPr/>
            <p:nvPr/>
          </p:nvSpPr>
          <p:spPr>
            <a:xfrm>
              <a:off x="277367" y="1801368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3544" y="1737360"/>
              <a:ext cx="1417320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1752600"/>
              <a:ext cx="2708275" cy="552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600" y="17526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58519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Costs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8600" y="2423160"/>
            <a:ext cx="2760345" cy="622300"/>
            <a:chOff x="228600" y="2423160"/>
            <a:chExt cx="2760345" cy="622300"/>
          </a:xfrm>
        </p:grpSpPr>
        <p:sp>
          <p:nvSpPr>
            <p:cNvPr id="18" name="object 18"/>
            <p:cNvSpPr/>
            <p:nvPr/>
          </p:nvSpPr>
          <p:spPr>
            <a:xfrm>
              <a:off x="277367" y="2487168"/>
              <a:ext cx="2711196" cy="5577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4963" y="2423160"/>
              <a:ext cx="1556003" cy="536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600" y="2438463"/>
              <a:ext cx="2708275" cy="5540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600" y="2438463"/>
            <a:ext cx="2708275" cy="554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260"/>
              </a:spcBef>
            </a:pPr>
            <a:r>
              <a:rPr sz="2800" b="1" spc="-5" dirty="0">
                <a:latin typeface="Arial"/>
                <a:cs typeface="Arial"/>
              </a:rPr>
              <a:t>Profits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4215" y="3124200"/>
            <a:ext cx="2859405" cy="605155"/>
            <a:chOff x="204215" y="3124200"/>
            <a:chExt cx="2859405" cy="605155"/>
          </a:xfrm>
        </p:grpSpPr>
        <p:sp>
          <p:nvSpPr>
            <p:cNvPr id="23" name="object 23"/>
            <p:cNvSpPr/>
            <p:nvPr/>
          </p:nvSpPr>
          <p:spPr>
            <a:xfrm>
              <a:off x="277368" y="31729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4215" y="3206496"/>
              <a:ext cx="2859024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8599" y="3124200"/>
              <a:ext cx="2708275" cy="552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8600" y="3124200"/>
            <a:ext cx="2708275" cy="5524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805"/>
              </a:spcBef>
            </a:pPr>
            <a:r>
              <a:rPr sz="2000" b="1" dirty="0">
                <a:latin typeface="Arial"/>
                <a:cs typeface="Arial"/>
              </a:rPr>
              <a:t>Marketing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Objectives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4800" y="3794759"/>
            <a:ext cx="2760345" cy="620395"/>
            <a:chOff x="304800" y="3794759"/>
            <a:chExt cx="2760345" cy="620395"/>
          </a:xfrm>
        </p:grpSpPr>
        <p:sp>
          <p:nvSpPr>
            <p:cNvPr id="28" name="object 28"/>
            <p:cNvSpPr/>
            <p:nvPr/>
          </p:nvSpPr>
          <p:spPr>
            <a:xfrm>
              <a:off x="353567" y="38587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2959" y="3794759"/>
              <a:ext cx="1770888" cy="5364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4800" y="3809999"/>
              <a:ext cx="2708275" cy="552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4800" y="38100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4800" y="4480559"/>
            <a:ext cx="2760345" cy="620395"/>
            <a:chOff x="304800" y="4480559"/>
            <a:chExt cx="2760345" cy="620395"/>
          </a:xfrm>
        </p:grpSpPr>
        <p:sp>
          <p:nvSpPr>
            <p:cNvPr id="33" name="object 33"/>
            <p:cNvSpPr/>
            <p:nvPr/>
          </p:nvSpPr>
          <p:spPr>
            <a:xfrm>
              <a:off x="353567" y="45445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9180" y="4480559"/>
              <a:ext cx="1299971" cy="5364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800" y="4495799"/>
              <a:ext cx="2708275" cy="552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4800" y="44958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Price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59301" y="1066800"/>
            <a:ext cx="5085080" cy="605155"/>
            <a:chOff x="4059301" y="1066800"/>
            <a:chExt cx="5085080" cy="605155"/>
          </a:xfrm>
        </p:grpSpPr>
        <p:sp>
          <p:nvSpPr>
            <p:cNvPr id="38" name="object 38"/>
            <p:cNvSpPr/>
            <p:nvPr/>
          </p:nvSpPr>
          <p:spPr>
            <a:xfrm>
              <a:off x="4108704" y="1115567"/>
              <a:ext cx="5035296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29883" y="1173479"/>
              <a:ext cx="1443228" cy="3459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59301" y="1066800"/>
              <a:ext cx="5084699" cy="5524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005576" y="1173607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Peak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059301" y="1752600"/>
            <a:ext cx="5085080" cy="605155"/>
            <a:chOff x="4059301" y="1752600"/>
            <a:chExt cx="5085080" cy="605155"/>
          </a:xfrm>
        </p:grpSpPr>
        <p:sp>
          <p:nvSpPr>
            <p:cNvPr id="43" name="object 43"/>
            <p:cNvSpPr/>
            <p:nvPr/>
          </p:nvSpPr>
          <p:spPr>
            <a:xfrm>
              <a:off x="4108704" y="1801367"/>
              <a:ext cx="5035296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62372" y="1859279"/>
              <a:ext cx="2776728" cy="3459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9301" y="1752600"/>
              <a:ext cx="5084699" cy="5524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338698" y="1859660"/>
            <a:ext cx="252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Low </a:t>
            </a:r>
            <a:r>
              <a:rPr sz="1800" b="1" spc="-5" dirty="0">
                <a:latin typeface="Arial"/>
                <a:cs typeface="Arial"/>
              </a:rPr>
              <a:t>cost </a:t>
            </a:r>
            <a:r>
              <a:rPr sz="1800" b="1" dirty="0">
                <a:latin typeface="Arial"/>
                <a:cs typeface="Arial"/>
              </a:rPr>
              <a:t>per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059301" y="2438463"/>
            <a:ext cx="5085080" cy="607060"/>
            <a:chOff x="4059301" y="2438463"/>
            <a:chExt cx="5085080" cy="607060"/>
          </a:xfrm>
        </p:grpSpPr>
        <p:sp>
          <p:nvSpPr>
            <p:cNvPr id="48" name="object 48"/>
            <p:cNvSpPr/>
            <p:nvPr/>
          </p:nvSpPr>
          <p:spPr>
            <a:xfrm>
              <a:off x="4108704" y="2487168"/>
              <a:ext cx="5035296" cy="5577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71972" y="2545080"/>
              <a:ext cx="1559052" cy="345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59301" y="2438463"/>
              <a:ext cx="5084699" cy="5540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948553" y="2546350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High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profits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059301" y="3124200"/>
            <a:ext cx="5085080" cy="661670"/>
            <a:chOff x="4059301" y="3124200"/>
            <a:chExt cx="5085080" cy="661670"/>
          </a:xfrm>
        </p:grpSpPr>
        <p:sp>
          <p:nvSpPr>
            <p:cNvPr id="53" name="object 53"/>
            <p:cNvSpPr/>
            <p:nvPr/>
          </p:nvSpPr>
          <p:spPr>
            <a:xfrm>
              <a:off x="4108704" y="3172967"/>
              <a:ext cx="5035296" cy="61264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86884" y="3134867"/>
              <a:ext cx="3732275" cy="5928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59301" y="3124200"/>
              <a:ext cx="5084699" cy="6096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862576" y="3136519"/>
            <a:ext cx="347916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61085" marR="5080" indent="-104902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latin typeface="Arial"/>
                <a:cs typeface="Arial"/>
              </a:rPr>
              <a:t>Maximize </a:t>
            </a:r>
            <a:r>
              <a:rPr sz="1800" b="1" dirty="0">
                <a:latin typeface="Arial"/>
                <a:cs typeface="Arial"/>
              </a:rPr>
              <a:t>profit </a:t>
            </a:r>
            <a:r>
              <a:rPr sz="1800" b="1" spc="10" dirty="0">
                <a:latin typeface="Arial"/>
                <a:cs typeface="Arial"/>
              </a:rPr>
              <a:t>while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defending  </a:t>
            </a:r>
            <a:r>
              <a:rPr sz="1800" b="1" spc="-5" dirty="0">
                <a:latin typeface="Arial"/>
                <a:cs typeface="Arial"/>
              </a:rPr>
              <a:t>market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share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059301" y="3809936"/>
            <a:ext cx="5085080" cy="536575"/>
            <a:chOff x="4059301" y="3809936"/>
            <a:chExt cx="5085080" cy="536575"/>
          </a:xfrm>
        </p:grpSpPr>
        <p:sp>
          <p:nvSpPr>
            <p:cNvPr id="58" name="object 58"/>
            <p:cNvSpPr/>
            <p:nvPr/>
          </p:nvSpPr>
          <p:spPr>
            <a:xfrm>
              <a:off x="4108704" y="3858767"/>
              <a:ext cx="5035296" cy="4876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15484" y="3881627"/>
              <a:ext cx="3273552" cy="3459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59301" y="3809936"/>
              <a:ext cx="5084699" cy="48418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91176" y="3883279"/>
            <a:ext cx="3021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Diversify </a:t>
            </a:r>
            <a:r>
              <a:rPr sz="1800" b="1" spc="-5" dirty="0">
                <a:latin typeface="Arial"/>
                <a:cs typeface="Arial"/>
              </a:rPr>
              <a:t>brand and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models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059301" y="4419600"/>
            <a:ext cx="5085080" cy="605155"/>
            <a:chOff x="4059301" y="4419600"/>
            <a:chExt cx="5085080" cy="605155"/>
          </a:xfrm>
        </p:grpSpPr>
        <p:sp>
          <p:nvSpPr>
            <p:cNvPr id="63" name="object 63"/>
            <p:cNvSpPr/>
            <p:nvPr/>
          </p:nvSpPr>
          <p:spPr>
            <a:xfrm>
              <a:off x="4108704" y="4468367"/>
              <a:ext cx="5035296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28388" y="4526279"/>
              <a:ext cx="4047744" cy="34594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9301" y="4419600"/>
              <a:ext cx="5084699" cy="5524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703826" y="4527042"/>
            <a:ext cx="379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Price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match </a:t>
            </a:r>
            <a:r>
              <a:rPr sz="1800" b="1" dirty="0">
                <a:latin typeface="Arial"/>
                <a:cs typeface="Arial"/>
              </a:rPr>
              <a:t>or </a:t>
            </a:r>
            <a:r>
              <a:rPr sz="1800" b="1" spc="-5" dirty="0">
                <a:latin typeface="Arial"/>
                <a:cs typeface="Arial"/>
              </a:rPr>
              <a:t>best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competitors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04800" y="5166359"/>
            <a:ext cx="2760345" cy="620395"/>
            <a:chOff x="304800" y="5166359"/>
            <a:chExt cx="2760345" cy="620395"/>
          </a:xfrm>
        </p:grpSpPr>
        <p:sp>
          <p:nvSpPr>
            <p:cNvPr id="68" name="object 68"/>
            <p:cNvSpPr/>
            <p:nvPr/>
          </p:nvSpPr>
          <p:spPr>
            <a:xfrm>
              <a:off x="353567" y="52303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823" y="5166359"/>
              <a:ext cx="2423160" cy="53644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4800" y="5181599"/>
              <a:ext cx="2708275" cy="552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04800" y="5181600"/>
            <a:ext cx="2708275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059301" y="5105400"/>
            <a:ext cx="5085080" cy="605155"/>
            <a:chOff x="4059301" y="5105400"/>
            <a:chExt cx="5085080" cy="605155"/>
          </a:xfrm>
        </p:grpSpPr>
        <p:sp>
          <p:nvSpPr>
            <p:cNvPr id="73" name="object 73"/>
            <p:cNvSpPr/>
            <p:nvPr/>
          </p:nvSpPr>
          <p:spPr>
            <a:xfrm>
              <a:off x="4108704" y="5154167"/>
              <a:ext cx="5035296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28972" y="5212079"/>
              <a:ext cx="3848100" cy="34594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9301" y="5105400"/>
              <a:ext cx="5084699" cy="5524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805298" y="5213096"/>
            <a:ext cx="359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Build </a:t>
            </a:r>
            <a:r>
              <a:rPr sz="1800" b="1" spc="-5" dirty="0">
                <a:latin typeface="Arial"/>
                <a:cs typeface="Arial"/>
              </a:rPr>
              <a:t>more intensive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distribution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200400" y="1752600"/>
            <a:ext cx="649605" cy="609600"/>
            <a:chOff x="3200400" y="1752600"/>
            <a:chExt cx="649605" cy="609600"/>
          </a:xfrm>
        </p:grpSpPr>
        <p:sp>
          <p:nvSpPr>
            <p:cNvPr id="78" name="object 78"/>
            <p:cNvSpPr/>
            <p:nvPr/>
          </p:nvSpPr>
          <p:spPr>
            <a:xfrm>
              <a:off x="3275076" y="1827276"/>
              <a:ext cx="574548" cy="5349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00400" y="1752600"/>
              <a:ext cx="571500" cy="5318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200400" y="2438400"/>
            <a:ext cx="629920" cy="609600"/>
            <a:chOff x="3200400" y="2438400"/>
            <a:chExt cx="629920" cy="609600"/>
          </a:xfrm>
        </p:grpSpPr>
        <p:sp>
          <p:nvSpPr>
            <p:cNvPr id="81" name="object 81"/>
            <p:cNvSpPr/>
            <p:nvPr/>
          </p:nvSpPr>
          <p:spPr>
            <a:xfrm>
              <a:off x="3275076" y="2513076"/>
              <a:ext cx="554736" cy="5349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00400" y="2438400"/>
              <a:ext cx="552450" cy="53174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200400" y="3124200"/>
            <a:ext cx="763905" cy="1219200"/>
            <a:chOff x="3200400" y="3124200"/>
            <a:chExt cx="763905" cy="1219200"/>
          </a:xfrm>
        </p:grpSpPr>
        <p:sp>
          <p:nvSpPr>
            <p:cNvPr id="84" name="object 84"/>
            <p:cNvSpPr/>
            <p:nvPr/>
          </p:nvSpPr>
          <p:spPr>
            <a:xfrm>
              <a:off x="3275076" y="3198876"/>
              <a:ext cx="539496" cy="5349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00400" y="3124200"/>
              <a:ext cx="536575" cy="53174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51276" y="3808476"/>
              <a:ext cx="612648" cy="5349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76600" y="3733800"/>
              <a:ext cx="609600" cy="53174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3276600" y="4495800"/>
            <a:ext cx="668020" cy="609600"/>
            <a:chOff x="3276600" y="4495800"/>
            <a:chExt cx="668020" cy="609600"/>
          </a:xfrm>
        </p:grpSpPr>
        <p:sp>
          <p:nvSpPr>
            <p:cNvPr id="89" name="object 89"/>
            <p:cNvSpPr/>
            <p:nvPr/>
          </p:nvSpPr>
          <p:spPr>
            <a:xfrm>
              <a:off x="3351276" y="4570476"/>
              <a:ext cx="592836" cy="53492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76600" y="4495800"/>
              <a:ext cx="590550" cy="53174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3276600" y="5181600"/>
            <a:ext cx="649605" cy="609600"/>
            <a:chOff x="3276600" y="5181600"/>
            <a:chExt cx="649605" cy="609600"/>
          </a:xfrm>
        </p:grpSpPr>
        <p:sp>
          <p:nvSpPr>
            <p:cNvPr id="92" name="object 92"/>
            <p:cNvSpPr/>
            <p:nvPr/>
          </p:nvSpPr>
          <p:spPr>
            <a:xfrm>
              <a:off x="3351276" y="5256276"/>
              <a:ext cx="574548" cy="5349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76600" y="5181600"/>
              <a:ext cx="571500" cy="53181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3200400" y="1066800"/>
            <a:ext cx="629920" cy="609600"/>
            <a:chOff x="3200400" y="1066800"/>
            <a:chExt cx="629920" cy="609600"/>
          </a:xfrm>
        </p:grpSpPr>
        <p:sp>
          <p:nvSpPr>
            <p:cNvPr id="95" name="object 95"/>
            <p:cNvSpPr/>
            <p:nvPr/>
          </p:nvSpPr>
          <p:spPr>
            <a:xfrm>
              <a:off x="3275076" y="1141476"/>
              <a:ext cx="554736" cy="5349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00400" y="1066800"/>
              <a:ext cx="552450" cy="53187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304800" y="5928359"/>
            <a:ext cx="2757170" cy="620395"/>
            <a:chOff x="304800" y="5928359"/>
            <a:chExt cx="2757170" cy="620395"/>
          </a:xfrm>
        </p:grpSpPr>
        <p:sp>
          <p:nvSpPr>
            <p:cNvPr id="98" name="object 98"/>
            <p:cNvSpPr/>
            <p:nvPr/>
          </p:nvSpPr>
          <p:spPr>
            <a:xfrm>
              <a:off x="353567" y="5992367"/>
              <a:ext cx="2708148" cy="5562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13588" y="5928359"/>
              <a:ext cx="2385060" cy="53644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4800" y="5943599"/>
              <a:ext cx="2705100" cy="55245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304800" y="5943600"/>
            <a:ext cx="2705100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Advertising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4086225" y="5867400"/>
            <a:ext cx="5057775" cy="722630"/>
            <a:chOff x="4086225" y="5867400"/>
            <a:chExt cx="5057775" cy="722630"/>
          </a:xfrm>
        </p:grpSpPr>
        <p:sp>
          <p:nvSpPr>
            <p:cNvPr id="103" name="object 103"/>
            <p:cNvSpPr/>
            <p:nvPr/>
          </p:nvSpPr>
          <p:spPr>
            <a:xfrm>
              <a:off x="4136136" y="5916167"/>
              <a:ext cx="5007864" cy="67360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82084" y="6031992"/>
              <a:ext cx="4364736" cy="34594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86225" y="5867400"/>
              <a:ext cx="5057775" cy="66992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558410" y="6033922"/>
            <a:ext cx="411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Stress brand differences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276600" y="5943600"/>
            <a:ext cx="649605" cy="609600"/>
            <a:chOff x="3276600" y="5943600"/>
            <a:chExt cx="649605" cy="609600"/>
          </a:xfrm>
        </p:grpSpPr>
        <p:sp>
          <p:nvSpPr>
            <p:cNvPr id="108" name="object 108"/>
            <p:cNvSpPr/>
            <p:nvPr/>
          </p:nvSpPr>
          <p:spPr>
            <a:xfrm>
              <a:off x="3351276" y="6018276"/>
              <a:ext cx="574548" cy="5349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76600" y="5943600"/>
              <a:ext cx="571500" cy="53181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472158"/>
            <a:ext cx="5037455" cy="9715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/>
              <a:t>costs become</a:t>
            </a:r>
            <a:r>
              <a:rPr sz="2600" spc="-50" dirty="0"/>
              <a:t> </a:t>
            </a:r>
            <a:r>
              <a:rPr sz="2600" dirty="0"/>
              <a:t>counter-optimal</a:t>
            </a:r>
            <a:endParaRPr sz="2600"/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/>
              <a:t>sales volume decline or</a:t>
            </a:r>
            <a:r>
              <a:rPr sz="2600" spc="-75" dirty="0"/>
              <a:t> </a:t>
            </a:r>
            <a:r>
              <a:rPr sz="2600" spc="-40" dirty="0"/>
              <a:t>stabilize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35940" y="2493391"/>
            <a:ext cx="42487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70" dirty="0">
                <a:solidFill>
                  <a:srgbClr val="F3A346"/>
                </a:solidFill>
                <a:latin typeface="Arial"/>
                <a:cs typeface="Arial"/>
              </a:rPr>
              <a:t>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prices, profitability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diminish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3866769"/>
            <a:ext cx="7332980" cy="1550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186690" indent="-287020">
              <a:lnSpc>
                <a:spcPts val="2160"/>
              </a:lnSpc>
              <a:spcBef>
                <a:spcPts val="375"/>
              </a:spcBef>
              <a:buClr>
                <a:srgbClr val="D5903C"/>
              </a:buClr>
              <a:buSzPct val="85000"/>
              <a:buFont typeface="Wingdings"/>
              <a:buChar char=""/>
              <a:tabLst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Sales of the new product drop quickly as the target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market(s)  move on to other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5903C"/>
              </a:buClr>
              <a:buFont typeface="Wingdings"/>
              <a:buChar char=""/>
            </a:pPr>
            <a:endParaRPr sz="2700">
              <a:latin typeface="Arial"/>
              <a:cs typeface="Arial"/>
            </a:endParaRPr>
          </a:p>
          <a:p>
            <a:pPr marL="299085" marR="5080" indent="-287020">
              <a:lnSpc>
                <a:spcPts val="2160"/>
              </a:lnSpc>
              <a:buClr>
                <a:srgbClr val="D5903C"/>
              </a:buClr>
              <a:buSzPct val="85000"/>
              <a:buFont typeface="Wingdings"/>
              <a:buChar char=""/>
              <a:tabLst>
                <a:tab pos="299720" algn="l"/>
                <a:tab pos="776605" algn="l"/>
                <a:tab pos="3343910" algn="l"/>
                <a:tab pos="614934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Profits decline as competitive pressures force lower prices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 set	promotional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spending	at 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maintains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075" y="524255"/>
            <a:ext cx="3929379" cy="815975"/>
            <a:chOff x="227075" y="524255"/>
            <a:chExt cx="3929379" cy="815975"/>
          </a:xfrm>
        </p:grpSpPr>
        <p:sp>
          <p:nvSpPr>
            <p:cNvPr id="6" name="object 6"/>
            <p:cNvSpPr/>
            <p:nvPr/>
          </p:nvSpPr>
          <p:spPr>
            <a:xfrm>
              <a:off x="584365" y="772159"/>
              <a:ext cx="3243668" cy="5680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075" y="524255"/>
              <a:ext cx="3928872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70533"/>
            <a:ext cx="6576059" cy="1672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Decisions about the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endParaRPr sz="25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Maintain spending levels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fight it out for what is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40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Harvest by cutting spending and riding it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out.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40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Drop the product and move on to the next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2590800"/>
            <a:ext cx="2152650" cy="156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7075" y="524255"/>
            <a:ext cx="4977765" cy="824865"/>
            <a:chOff x="227075" y="524255"/>
            <a:chExt cx="4977765" cy="824865"/>
          </a:xfrm>
        </p:grpSpPr>
        <p:sp>
          <p:nvSpPr>
            <p:cNvPr id="4" name="object 4"/>
            <p:cNvSpPr/>
            <p:nvPr/>
          </p:nvSpPr>
          <p:spPr>
            <a:xfrm>
              <a:off x="583577" y="772159"/>
              <a:ext cx="4291444" cy="5765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" y="524255"/>
              <a:ext cx="1235964" cy="803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9911" y="524255"/>
              <a:ext cx="4384548" cy="8031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200400" y="5210175"/>
            <a:ext cx="2762250" cy="1647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5000625"/>
            <a:ext cx="2466975" cy="18573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00" y="1524000"/>
            <a:ext cx="2466975" cy="1847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3200" y="5095875"/>
            <a:ext cx="2590799" cy="17621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48130"/>
            <a:ext cx="7975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70" dirty="0">
                <a:solidFill>
                  <a:srgbClr val="F3A346"/>
                </a:solidFill>
              </a:rPr>
              <a:t></a:t>
            </a:r>
            <a:r>
              <a:rPr sz="2200" spc="-535" dirty="0">
                <a:solidFill>
                  <a:srgbClr val="F3A346"/>
                </a:solidFill>
              </a:rPr>
              <a:t> </a:t>
            </a:r>
            <a:r>
              <a:rPr sz="2600" spc="-120" dirty="0"/>
              <a:t>Eg.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731010" y="2020951"/>
            <a:ext cx="24345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5.25 Floppy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disk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69705" cy="725805"/>
            <a:chOff x="0" y="0"/>
            <a:chExt cx="9069705" cy="725805"/>
          </a:xfrm>
        </p:grpSpPr>
        <p:sp>
          <p:nvSpPr>
            <p:cNvPr id="3" name="object 3"/>
            <p:cNvSpPr/>
            <p:nvPr/>
          </p:nvSpPr>
          <p:spPr>
            <a:xfrm>
              <a:off x="74675" y="74676"/>
              <a:ext cx="8994648" cy="650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437376" cy="705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991600" cy="647700"/>
            </a:xfrm>
            <a:custGeom>
              <a:avLst/>
              <a:gdLst/>
              <a:ahLst/>
              <a:cxnLst/>
              <a:rect l="l" t="t" r="r" b="b"/>
              <a:pathLst>
                <a:path w="8991600" h="647700">
                  <a:moveTo>
                    <a:pt x="899160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8991600" y="647700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444D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848" y="0"/>
            <a:ext cx="6033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F9FC00"/>
                </a:solidFill>
                <a:latin typeface="Arial"/>
                <a:cs typeface="Arial"/>
              </a:rPr>
              <a:t>Decline Stage of the</a:t>
            </a:r>
            <a:r>
              <a:rPr sz="4000" b="1" i="1" spc="-3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4000" b="1" i="1" spc="-5" dirty="0">
                <a:solidFill>
                  <a:srgbClr val="F9FC00"/>
                </a:solidFill>
                <a:latin typeface="Arial"/>
                <a:cs typeface="Arial"/>
              </a:rPr>
              <a:t>PLC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8600" y="975360"/>
            <a:ext cx="2760345" cy="620395"/>
            <a:chOff x="228600" y="975360"/>
            <a:chExt cx="2760345" cy="620395"/>
          </a:xfrm>
        </p:grpSpPr>
        <p:sp>
          <p:nvSpPr>
            <p:cNvPr id="8" name="object 8"/>
            <p:cNvSpPr/>
            <p:nvPr/>
          </p:nvSpPr>
          <p:spPr>
            <a:xfrm>
              <a:off x="277367" y="1039368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4023" y="975360"/>
              <a:ext cx="1359408" cy="536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990600"/>
              <a:ext cx="2708275" cy="552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8600" y="990600"/>
            <a:ext cx="2708275" cy="5524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250"/>
              </a:spcBef>
            </a:pPr>
            <a:r>
              <a:rPr sz="2800" b="1" spc="-5" dirty="0">
                <a:latin typeface="Arial"/>
                <a:cs typeface="Arial"/>
              </a:rPr>
              <a:t>Sales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8600" y="1661160"/>
            <a:ext cx="2760345" cy="620395"/>
            <a:chOff x="228600" y="1661160"/>
            <a:chExt cx="2760345" cy="620395"/>
          </a:xfrm>
        </p:grpSpPr>
        <p:sp>
          <p:nvSpPr>
            <p:cNvPr id="13" name="object 13"/>
            <p:cNvSpPr/>
            <p:nvPr/>
          </p:nvSpPr>
          <p:spPr>
            <a:xfrm>
              <a:off x="277367" y="1725168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3544" y="1661160"/>
              <a:ext cx="1417320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1676400"/>
              <a:ext cx="2708275" cy="552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600" y="16764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58519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Costs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8600" y="2346960"/>
            <a:ext cx="2760345" cy="622300"/>
            <a:chOff x="228600" y="2346960"/>
            <a:chExt cx="2760345" cy="622300"/>
          </a:xfrm>
        </p:grpSpPr>
        <p:sp>
          <p:nvSpPr>
            <p:cNvPr id="18" name="object 18"/>
            <p:cNvSpPr/>
            <p:nvPr/>
          </p:nvSpPr>
          <p:spPr>
            <a:xfrm>
              <a:off x="277367" y="2410968"/>
              <a:ext cx="2711196" cy="5577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4963" y="2346960"/>
              <a:ext cx="1556003" cy="536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600" y="2362263"/>
              <a:ext cx="2708275" cy="5540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600" y="2362263"/>
            <a:ext cx="2708275" cy="554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260"/>
              </a:spcBef>
            </a:pPr>
            <a:r>
              <a:rPr sz="2800" b="1" spc="-5" dirty="0">
                <a:latin typeface="Arial"/>
                <a:cs typeface="Arial"/>
              </a:rPr>
              <a:t>Profits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4215" y="3048000"/>
            <a:ext cx="2859405" cy="605155"/>
            <a:chOff x="204215" y="3048000"/>
            <a:chExt cx="2859405" cy="605155"/>
          </a:xfrm>
        </p:grpSpPr>
        <p:sp>
          <p:nvSpPr>
            <p:cNvPr id="23" name="object 23"/>
            <p:cNvSpPr/>
            <p:nvPr/>
          </p:nvSpPr>
          <p:spPr>
            <a:xfrm>
              <a:off x="277368" y="30967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4215" y="3130296"/>
              <a:ext cx="2859024" cy="384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8599" y="3048000"/>
              <a:ext cx="2708275" cy="552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8600" y="3048000"/>
            <a:ext cx="2708275" cy="5524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800"/>
              </a:spcBef>
            </a:pPr>
            <a:r>
              <a:rPr sz="2000" b="1" dirty="0">
                <a:latin typeface="Arial"/>
                <a:cs typeface="Arial"/>
              </a:rPr>
              <a:t>Marketing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Objectives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28600" y="3718559"/>
            <a:ext cx="2760345" cy="620395"/>
            <a:chOff x="228600" y="3718559"/>
            <a:chExt cx="2760345" cy="620395"/>
          </a:xfrm>
        </p:grpSpPr>
        <p:sp>
          <p:nvSpPr>
            <p:cNvPr id="28" name="object 28"/>
            <p:cNvSpPr/>
            <p:nvPr/>
          </p:nvSpPr>
          <p:spPr>
            <a:xfrm>
              <a:off x="277367" y="37825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759" y="3718559"/>
              <a:ext cx="1770888" cy="5364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8600" y="3733799"/>
              <a:ext cx="2708275" cy="552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28600" y="37338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8600" y="4404359"/>
            <a:ext cx="2760345" cy="620395"/>
            <a:chOff x="228600" y="4404359"/>
            <a:chExt cx="2760345" cy="620395"/>
          </a:xfrm>
        </p:grpSpPr>
        <p:sp>
          <p:nvSpPr>
            <p:cNvPr id="33" name="object 33"/>
            <p:cNvSpPr/>
            <p:nvPr/>
          </p:nvSpPr>
          <p:spPr>
            <a:xfrm>
              <a:off x="277367" y="44683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2980" y="4404359"/>
              <a:ext cx="1299971" cy="5364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8600" y="4419599"/>
              <a:ext cx="2708275" cy="552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28600" y="4419600"/>
            <a:ext cx="2708275" cy="5524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Arial"/>
                <a:cs typeface="Arial"/>
              </a:rPr>
              <a:t>Price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59301" y="990600"/>
            <a:ext cx="5085080" cy="605155"/>
            <a:chOff x="4059301" y="990600"/>
            <a:chExt cx="5085080" cy="605155"/>
          </a:xfrm>
        </p:grpSpPr>
        <p:sp>
          <p:nvSpPr>
            <p:cNvPr id="38" name="object 38"/>
            <p:cNvSpPr/>
            <p:nvPr/>
          </p:nvSpPr>
          <p:spPr>
            <a:xfrm>
              <a:off x="4108704" y="1039367"/>
              <a:ext cx="5035296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81472" y="1097279"/>
              <a:ext cx="1938527" cy="3459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59301" y="990600"/>
              <a:ext cx="5084699" cy="5524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58053" y="1097407"/>
            <a:ext cx="168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Declining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059301" y="1676400"/>
            <a:ext cx="5085080" cy="605155"/>
            <a:chOff x="4059301" y="1676400"/>
            <a:chExt cx="5085080" cy="605155"/>
          </a:xfrm>
        </p:grpSpPr>
        <p:sp>
          <p:nvSpPr>
            <p:cNvPr id="43" name="object 43"/>
            <p:cNvSpPr/>
            <p:nvPr/>
          </p:nvSpPr>
          <p:spPr>
            <a:xfrm>
              <a:off x="4108704" y="1725167"/>
              <a:ext cx="5035296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62372" y="1783079"/>
              <a:ext cx="2776728" cy="3459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59301" y="1676400"/>
              <a:ext cx="5084699" cy="5524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338698" y="1783156"/>
            <a:ext cx="2525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Low cost </a:t>
            </a:r>
            <a:r>
              <a:rPr sz="1800" b="1" dirty="0">
                <a:latin typeface="Arial"/>
                <a:cs typeface="Arial"/>
              </a:rPr>
              <a:t>per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059301" y="2362263"/>
            <a:ext cx="5085080" cy="607060"/>
            <a:chOff x="4059301" y="2362263"/>
            <a:chExt cx="5085080" cy="607060"/>
          </a:xfrm>
        </p:grpSpPr>
        <p:sp>
          <p:nvSpPr>
            <p:cNvPr id="48" name="object 48"/>
            <p:cNvSpPr/>
            <p:nvPr/>
          </p:nvSpPr>
          <p:spPr>
            <a:xfrm>
              <a:off x="4108704" y="2410968"/>
              <a:ext cx="5035296" cy="5577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11368" y="2468880"/>
              <a:ext cx="2080260" cy="3459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59301" y="2362263"/>
              <a:ext cx="5084699" cy="5540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687948" y="2470150"/>
            <a:ext cx="1828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Declining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profits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059301" y="3048000"/>
            <a:ext cx="5085080" cy="661670"/>
            <a:chOff x="4059301" y="3048000"/>
            <a:chExt cx="5085080" cy="661670"/>
          </a:xfrm>
        </p:grpSpPr>
        <p:sp>
          <p:nvSpPr>
            <p:cNvPr id="53" name="object 53"/>
            <p:cNvSpPr/>
            <p:nvPr/>
          </p:nvSpPr>
          <p:spPr>
            <a:xfrm>
              <a:off x="4108704" y="3096767"/>
              <a:ext cx="5035296" cy="61264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73880" y="3182112"/>
              <a:ext cx="4556760" cy="3459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59301" y="3048000"/>
              <a:ext cx="5084699" cy="6096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449317" y="3183763"/>
            <a:ext cx="4302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Reduce expenditure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milk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brand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059301" y="3809936"/>
            <a:ext cx="5085080" cy="536575"/>
            <a:chOff x="4059301" y="3809936"/>
            <a:chExt cx="5085080" cy="536575"/>
          </a:xfrm>
        </p:grpSpPr>
        <p:sp>
          <p:nvSpPr>
            <p:cNvPr id="58" name="object 58"/>
            <p:cNvSpPr/>
            <p:nvPr/>
          </p:nvSpPr>
          <p:spPr>
            <a:xfrm>
              <a:off x="4108704" y="3858767"/>
              <a:ext cx="5035296" cy="4876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26380" y="3881627"/>
              <a:ext cx="2650235" cy="34594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59301" y="3809936"/>
              <a:ext cx="5084699" cy="48418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402326" y="3883279"/>
            <a:ext cx="2399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Phase </a:t>
            </a:r>
            <a:r>
              <a:rPr sz="1800" b="1" dirty="0">
                <a:latin typeface="Arial"/>
                <a:cs typeface="Arial"/>
              </a:rPr>
              <a:t>out </a:t>
            </a:r>
            <a:r>
              <a:rPr sz="1800" b="1" spc="5" dirty="0">
                <a:latin typeface="Arial"/>
                <a:cs typeface="Arial"/>
              </a:rPr>
              <a:t>weak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items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059301" y="4419600"/>
            <a:ext cx="5085080" cy="605155"/>
            <a:chOff x="4059301" y="4419600"/>
            <a:chExt cx="5085080" cy="605155"/>
          </a:xfrm>
        </p:grpSpPr>
        <p:sp>
          <p:nvSpPr>
            <p:cNvPr id="63" name="object 63"/>
            <p:cNvSpPr/>
            <p:nvPr/>
          </p:nvSpPr>
          <p:spPr>
            <a:xfrm>
              <a:off x="4108704" y="4468367"/>
              <a:ext cx="5035296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18276" y="4526279"/>
              <a:ext cx="1266444" cy="34594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9301" y="4419600"/>
              <a:ext cx="5084699" cy="5524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094603" y="4527042"/>
            <a:ext cx="101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Cut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28600" y="5090159"/>
            <a:ext cx="2760345" cy="620395"/>
            <a:chOff x="228600" y="5090159"/>
            <a:chExt cx="2760345" cy="620395"/>
          </a:xfrm>
        </p:grpSpPr>
        <p:sp>
          <p:nvSpPr>
            <p:cNvPr id="68" name="object 68"/>
            <p:cNvSpPr/>
            <p:nvPr/>
          </p:nvSpPr>
          <p:spPr>
            <a:xfrm>
              <a:off x="277367" y="5154167"/>
              <a:ext cx="2711196" cy="556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0623" y="5090159"/>
              <a:ext cx="2423160" cy="53644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8600" y="5105399"/>
              <a:ext cx="2708275" cy="5524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28600" y="5105400"/>
            <a:ext cx="2708275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059301" y="5105400"/>
            <a:ext cx="5085080" cy="646430"/>
            <a:chOff x="4059301" y="5105400"/>
            <a:chExt cx="5085080" cy="646430"/>
          </a:xfrm>
        </p:grpSpPr>
        <p:sp>
          <p:nvSpPr>
            <p:cNvPr id="73" name="object 73"/>
            <p:cNvSpPr/>
            <p:nvPr/>
          </p:nvSpPr>
          <p:spPr>
            <a:xfrm>
              <a:off x="4108704" y="5154167"/>
              <a:ext cx="5035296" cy="5974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33088" y="5231892"/>
              <a:ext cx="5010912" cy="34594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9301" y="5105400"/>
              <a:ext cx="5084699" cy="59372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208526" y="5233492"/>
            <a:ext cx="47872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Go </a:t>
            </a:r>
            <a:r>
              <a:rPr sz="1800" b="1" spc="-10" dirty="0">
                <a:latin typeface="Arial"/>
                <a:cs typeface="Arial"/>
              </a:rPr>
              <a:t>selective: </a:t>
            </a:r>
            <a:r>
              <a:rPr sz="1800" b="1" spc="-5" dirty="0">
                <a:latin typeface="Arial"/>
                <a:cs typeface="Arial"/>
              </a:rPr>
              <a:t>phase </a:t>
            </a:r>
            <a:r>
              <a:rPr sz="1800" b="1" dirty="0">
                <a:latin typeface="Arial"/>
                <a:cs typeface="Arial"/>
              </a:rPr>
              <a:t>out unprofitable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outlets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200400" y="1676400"/>
            <a:ext cx="649605" cy="609600"/>
            <a:chOff x="3200400" y="1676400"/>
            <a:chExt cx="649605" cy="609600"/>
          </a:xfrm>
        </p:grpSpPr>
        <p:sp>
          <p:nvSpPr>
            <p:cNvPr id="78" name="object 78"/>
            <p:cNvSpPr/>
            <p:nvPr/>
          </p:nvSpPr>
          <p:spPr>
            <a:xfrm>
              <a:off x="3275076" y="1751076"/>
              <a:ext cx="574548" cy="5349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00400" y="1676400"/>
              <a:ext cx="571500" cy="53187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3200400" y="2362200"/>
            <a:ext cx="629920" cy="609600"/>
            <a:chOff x="3200400" y="2362200"/>
            <a:chExt cx="629920" cy="609600"/>
          </a:xfrm>
        </p:grpSpPr>
        <p:sp>
          <p:nvSpPr>
            <p:cNvPr id="81" name="object 81"/>
            <p:cNvSpPr/>
            <p:nvPr/>
          </p:nvSpPr>
          <p:spPr>
            <a:xfrm>
              <a:off x="3275076" y="2436876"/>
              <a:ext cx="554736" cy="5349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00400" y="2362200"/>
              <a:ext cx="552450" cy="53174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200400" y="3048000"/>
            <a:ext cx="614680" cy="609600"/>
            <a:chOff x="3200400" y="3048000"/>
            <a:chExt cx="614680" cy="609600"/>
          </a:xfrm>
        </p:grpSpPr>
        <p:sp>
          <p:nvSpPr>
            <p:cNvPr id="84" name="object 84"/>
            <p:cNvSpPr/>
            <p:nvPr/>
          </p:nvSpPr>
          <p:spPr>
            <a:xfrm>
              <a:off x="3275076" y="3122676"/>
              <a:ext cx="539496" cy="53492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00400" y="3048000"/>
              <a:ext cx="536575" cy="53174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3124200" y="3733800"/>
            <a:ext cx="687705" cy="609600"/>
            <a:chOff x="3124200" y="3733800"/>
            <a:chExt cx="687705" cy="609600"/>
          </a:xfrm>
        </p:grpSpPr>
        <p:sp>
          <p:nvSpPr>
            <p:cNvPr id="87" name="object 87"/>
            <p:cNvSpPr/>
            <p:nvPr/>
          </p:nvSpPr>
          <p:spPr>
            <a:xfrm>
              <a:off x="3198876" y="3808476"/>
              <a:ext cx="612648" cy="53492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24200" y="3733800"/>
              <a:ext cx="609600" cy="53174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3200400" y="4419600"/>
            <a:ext cx="668020" cy="609600"/>
            <a:chOff x="3200400" y="4419600"/>
            <a:chExt cx="668020" cy="609600"/>
          </a:xfrm>
        </p:grpSpPr>
        <p:sp>
          <p:nvSpPr>
            <p:cNvPr id="90" name="object 90"/>
            <p:cNvSpPr/>
            <p:nvPr/>
          </p:nvSpPr>
          <p:spPr>
            <a:xfrm>
              <a:off x="3275076" y="4494276"/>
              <a:ext cx="592836" cy="53492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00400" y="4419600"/>
              <a:ext cx="590550" cy="53174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3276600" y="5105400"/>
            <a:ext cx="649605" cy="609600"/>
            <a:chOff x="3276600" y="5105400"/>
            <a:chExt cx="649605" cy="609600"/>
          </a:xfrm>
        </p:grpSpPr>
        <p:sp>
          <p:nvSpPr>
            <p:cNvPr id="93" name="object 93"/>
            <p:cNvSpPr/>
            <p:nvPr/>
          </p:nvSpPr>
          <p:spPr>
            <a:xfrm>
              <a:off x="3351276" y="5180076"/>
              <a:ext cx="574548" cy="5349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76600" y="5105400"/>
              <a:ext cx="571500" cy="53181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3200400" y="990600"/>
            <a:ext cx="629920" cy="609600"/>
            <a:chOff x="3200400" y="990600"/>
            <a:chExt cx="629920" cy="609600"/>
          </a:xfrm>
        </p:grpSpPr>
        <p:sp>
          <p:nvSpPr>
            <p:cNvPr id="96" name="object 96"/>
            <p:cNvSpPr/>
            <p:nvPr/>
          </p:nvSpPr>
          <p:spPr>
            <a:xfrm>
              <a:off x="3275076" y="1065276"/>
              <a:ext cx="554736" cy="5349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200400" y="990600"/>
              <a:ext cx="552450" cy="53187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228600" y="5775959"/>
            <a:ext cx="2757170" cy="620395"/>
            <a:chOff x="228600" y="5775959"/>
            <a:chExt cx="2757170" cy="620395"/>
          </a:xfrm>
        </p:grpSpPr>
        <p:sp>
          <p:nvSpPr>
            <p:cNvPr id="99" name="object 99"/>
            <p:cNvSpPr/>
            <p:nvPr/>
          </p:nvSpPr>
          <p:spPr>
            <a:xfrm>
              <a:off x="277367" y="5839967"/>
              <a:ext cx="2708148" cy="5562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37388" y="5775959"/>
              <a:ext cx="2385060" cy="53644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8600" y="5791199"/>
              <a:ext cx="2705100" cy="5524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28600" y="5791200"/>
            <a:ext cx="2705100" cy="552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259"/>
              </a:spcBef>
            </a:pPr>
            <a:r>
              <a:rPr sz="2800" b="1" spc="-5" dirty="0">
                <a:latin typeface="Arial"/>
                <a:cs typeface="Arial"/>
              </a:rPr>
              <a:t>Advertising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4086225" y="5867400"/>
            <a:ext cx="5057775" cy="661670"/>
            <a:chOff x="4086225" y="5867400"/>
            <a:chExt cx="5057775" cy="661670"/>
          </a:xfrm>
        </p:grpSpPr>
        <p:sp>
          <p:nvSpPr>
            <p:cNvPr id="104" name="object 104"/>
            <p:cNvSpPr/>
            <p:nvPr/>
          </p:nvSpPr>
          <p:spPr>
            <a:xfrm>
              <a:off x="4136136" y="5916167"/>
              <a:ext cx="5007864" cy="61264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74691" y="5878067"/>
              <a:ext cx="3845052" cy="59283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86225" y="5867400"/>
              <a:ext cx="5057775" cy="6096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4851272" y="5880303"/>
            <a:ext cx="352806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37185" marR="5080" indent="-32512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latin typeface="Arial"/>
                <a:cs typeface="Arial"/>
              </a:rPr>
              <a:t>Reduce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10" dirty="0">
                <a:latin typeface="Arial"/>
                <a:cs typeface="Arial"/>
              </a:rPr>
              <a:t>level </a:t>
            </a:r>
            <a:r>
              <a:rPr sz="1800" b="1" spc="-5" dirty="0">
                <a:latin typeface="Arial"/>
                <a:cs typeface="Arial"/>
              </a:rPr>
              <a:t>needed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retain  hard-core loyal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customers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276600" y="5791200"/>
            <a:ext cx="649605" cy="609600"/>
            <a:chOff x="3276600" y="5791200"/>
            <a:chExt cx="649605" cy="609600"/>
          </a:xfrm>
        </p:grpSpPr>
        <p:sp>
          <p:nvSpPr>
            <p:cNvPr id="109" name="object 109"/>
            <p:cNvSpPr/>
            <p:nvPr/>
          </p:nvSpPr>
          <p:spPr>
            <a:xfrm>
              <a:off x="3351276" y="5865876"/>
              <a:ext cx="574548" cy="5349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76600" y="5791200"/>
              <a:ext cx="571500" cy="53181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432801"/>
            <a:ext cx="518159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solidFill>
                  <a:srgbClr val="FDF9C8"/>
                </a:solidFill>
                <a:latin typeface="Arial"/>
                <a:cs typeface="Arial"/>
              </a:rPr>
              <a:t>10</a:t>
            </a:r>
            <a:r>
              <a:rPr sz="1600" spc="-10" dirty="0">
                <a:solidFill>
                  <a:srgbClr val="FDF9C8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DF9C8"/>
                </a:solidFill>
                <a:latin typeface="Arial"/>
                <a:cs typeface="Arial"/>
              </a:rPr>
              <a:t>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85798"/>
            <a:ext cx="9143999" cy="6172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2994" y="255523"/>
            <a:ext cx="1781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ROD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4575" y="255523"/>
            <a:ext cx="1069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</a:t>
            </a:r>
            <a:r>
              <a:rPr sz="1800" spc="5" dirty="0">
                <a:latin typeface="Arial"/>
                <a:cs typeface="Arial"/>
              </a:rPr>
              <a:t>W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6028" y="255523"/>
            <a:ext cx="1180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13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1409" y="255523"/>
            <a:ext cx="101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2158"/>
            <a:ext cx="6722109" cy="1916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spc="-570" dirty="0">
                <a:solidFill>
                  <a:srgbClr val="F3A346"/>
                </a:solidFill>
                <a:latin typeface="Arial"/>
                <a:cs typeface="Arial"/>
              </a:rPr>
              <a:t></a:t>
            </a:r>
            <a:r>
              <a:rPr sz="2200" spc="-530" dirty="0">
                <a:solidFill>
                  <a:srgbClr val="F3A34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Marketing management –Philip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Kotler</a:t>
            </a:r>
            <a:endParaRPr sz="2600">
              <a:latin typeface="Arial"/>
              <a:cs typeface="Arial"/>
            </a:endParaRPr>
          </a:p>
          <a:p>
            <a:pPr marL="4228465" marR="5080" indent="111125">
              <a:lnSpc>
                <a:spcPct val="119200"/>
              </a:lnSpc>
              <a:spcBef>
                <a:spcPts val="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Kevin Keller  Abraham Koshy  Mithileshwar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Jha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075" y="524255"/>
            <a:ext cx="3636645" cy="803275"/>
            <a:chOff x="227075" y="524255"/>
            <a:chExt cx="3636645" cy="803275"/>
          </a:xfrm>
        </p:grpSpPr>
        <p:sp>
          <p:nvSpPr>
            <p:cNvPr id="4" name="object 4"/>
            <p:cNvSpPr/>
            <p:nvPr/>
          </p:nvSpPr>
          <p:spPr>
            <a:xfrm>
              <a:off x="571080" y="772159"/>
              <a:ext cx="2976918" cy="448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" y="524255"/>
              <a:ext cx="3636264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062" y="2924632"/>
            <a:ext cx="806195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50" dirty="0">
                <a:solidFill>
                  <a:srgbClr val="000000"/>
                </a:solidFill>
                <a:latin typeface="Trebuchet MS"/>
                <a:cs typeface="Trebuchet MS"/>
              </a:rPr>
              <a:t>THANK </a:t>
            </a:r>
            <a:r>
              <a:rPr sz="9600" b="1" spc="-390" dirty="0">
                <a:solidFill>
                  <a:srgbClr val="000000"/>
                </a:solidFill>
                <a:latin typeface="Trebuchet MS"/>
                <a:cs typeface="Trebuchet MS"/>
              </a:rPr>
              <a:t>YOU</a:t>
            </a:r>
            <a:r>
              <a:rPr sz="9600" b="1" spc="-10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600" b="1" spc="-430" dirty="0">
                <a:solidFill>
                  <a:srgbClr val="000000"/>
                </a:solidFill>
                <a:latin typeface="Trebuchet MS"/>
                <a:cs typeface="Trebuchet MS"/>
              </a:rPr>
              <a:t>!!!</a:t>
            </a:r>
            <a:endParaRPr sz="9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93391"/>
            <a:ext cx="794258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4615"/>
              <a:buFont typeface="Wingdings"/>
              <a:buChar char=""/>
              <a:tabLst>
                <a:tab pos="28702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life cycle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is the course of a </a:t>
            </a:r>
            <a:r>
              <a:rPr sz="2600" i="1" spc="-10" dirty="0">
                <a:solidFill>
                  <a:srgbClr val="FFFFFF"/>
                </a:solidFill>
                <a:latin typeface="Arial"/>
                <a:cs typeface="Arial"/>
              </a:rPr>
              <a:t>product’s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sales  and profits over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307204"/>
            <a:ext cx="741045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4615"/>
              <a:buFont typeface="Wingdings"/>
              <a:buChar char=""/>
              <a:tabLst>
                <a:tab pos="28702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(PLC) deals with the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 a  product in the market with respect to business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or  commercial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costs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and sales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7075" y="524255"/>
            <a:ext cx="6280785" cy="803275"/>
            <a:chOff x="227075" y="524255"/>
            <a:chExt cx="6280785" cy="803275"/>
          </a:xfrm>
        </p:grpSpPr>
        <p:sp>
          <p:nvSpPr>
            <p:cNvPr id="5" name="object 5"/>
            <p:cNvSpPr/>
            <p:nvPr/>
          </p:nvSpPr>
          <p:spPr>
            <a:xfrm>
              <a:off x="562736" y="772159"/>
              <a:ext cx="5627878" cy="448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075" y="524255"/>
              <a:ext cx="6280404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63853"/>
            <a:ext cx="856297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26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When we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say 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product has a life cycle we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assert four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things: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584200" indent="-572135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Products have a limited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life.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584200" marR="297180" indent="-572135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Products sales pass through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distinct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stages, each posing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challenges, opportunities and problems to the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seller.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584200" marR="457200" indent="-572135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584200" algn="l"/>
                <a:tab pos="584835" algn="l"/>
                <a:tab pos="32588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Profits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rise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fall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stages of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product life  cycle.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584200" marR="5080" indent="-572135">
              <a:lnSpc>
                <a:spcPct val="100000"/>
              </a:lnSpc>
              <a:buClr>
                <a:srgbClr val="000000"/>
              </a:buClr>
              <a:buFont typeface="Wingdings"/>
              <a:buChar char=""/>
              <a:tabLst>
                <a:tab pos="584200" algn="l"/>
                <a:tab pos="5848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Products require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marketing, financial,  manufacturing, purchasing, and human resource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strategies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 each life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stages.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2559"/>
            <a:ext cx="4180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Comic Sans MS"/>
                <a:cs typeface="Comic Sans MS"/>
              </a:rPr>
              <a:t>Product</a:t>
            </a:r>
            <a:r>
              <a:rPr sz="3600" b="1" spc="-8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Comic Sans MS"/>
                <a:cs typeface="Comic Sans MS"/>
              </a:rPr>
              <a:t>Life-Cycle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" y="1114425"/>
            <a:ext cx="8820150" cy="4171950"/>
            <a:chOff x="114300" y="1114425"/>
            <a:chExt cx="8820150" cy="4171950"/>
          </a:xfrm>
        </p:grpSpPr>
        <p:sp>
          <p:nvSpPr>
            <p:cNvPr id="4" name="object 4"/>
            <p:cNvSpPr/>
            <p:nvPr/>
          </p:nvSpPr>
          <p:spPr>
            <a:xfrm>
              <a:off x="114300" y="1114425"/>
              <a:ext cx="8820150" cy="4171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45683" y="1828800"/>
              <a:ext cx="1863089" cy="1002665"/>
            </a:xfrm>
            <a:custGeom>
              <a:avLst/>
              <a:gdLst/>
              <a:ahLst/>
              <a:cxnLst/>
              <a:rect l="l" t="t" r="r" b="b"/>
              <a:pathLst>
                <a:path w="1863090" h="1002664">
                  <a:moveTo>
                    <a:pt x="0" y="0"/>
                  </a:moveTo>
                  <a:lnTo>
                    <a:pt x="34670" y="2794"/>
                  </a:lnTo>
                  <a:lnTo>
                    <a:pt x="37591" y="2794"/>
                  </a:lnTo>
                </a:path>
                <a:path w="1863090" h="1002664">
                  <a:moveTo>
                    <a:pt x="36194" y="2794"/>
                  </a:moveTo>
                  <a:lnTo>
                    <a:pt x="72262" y="2794"/>
                  </a:lnTo>
                  <a:lnTo>
                    <a:pt x="72262" y="4190"/>
                  </a:lnTo>
                </a:path>
                <a:path w="1863090" h="1002664">
                  <a:moveTo>
                    <a:pt x="72262" y="2794"/>
                  </a:moveTo>
                  <a:lnTo>
                    <a:pt x="104012" y="6985"/>
                  </a:lnTo>
                  <a:lnTo>
                    <a:pt x="104012" y="8382"/>
                  </a:lnTo>
                </a:path>
                <a:path w="1863090" h="1002664">
                  <a:moveTo>
                    <a:pt x="104012" y="6985"/>
                  </a:moveTo>
                  <a:lnTo>
                    <a:pt x="135762" y="8382"/>
                  </a:lnTo>
                  <a:lnTo>
                    <a:pt x="138556" y="9778"/>
                  </a:lnTo>
                </a:path>
                <a:path w="1863090" h="1002664">
                  <a:moveTo>
                    <a:pt x="135762" y="8382"/>
                  </a:moveTo>
                  <a:lnTo>
                    <a:pt x="167386" y="12573"/>
                  </a:lnTo>
                  <a:lnTo>
                    <a:pt x="170306" y="13970"/>
                  </a:lnTo>
                </a:path>
                <a:path w="1863090" h="1002664">
                  <a:moveTo>
                    <a:pt x="167386" y="12573"/>
                  </a:moveTo>
                  <a:lnTo>
                    <a:pt x="203580" y="15366"/>
                  </a:lnTo>
                  <a:lnTo>
                    <a:pt x="206375" y="16763"/>
                  </a:lnTo>
                </a:path>
                <a:path w="1863090" h="1002664">
                  <a:moveTo>
                    <a:pt x="200659" y="16763"/>
                  </a:moveTo>
                  <a:lnTo>
                    <a:pt x="235203" y="20954"/>
                  </a:lnTo>
                  <a:lnTo>
                    <a:pt x="235203" y="22351"/>
                  </a:lnTo>
                  <a:lnTo>
                    <a:pt x="266953" y="26542"/>
                  </a:lnTo>
                  <a:lnTo>
                    <a:pt x="266953" y="28066"/>
                  </a:lnTo>
                </a:path>
                <a:path w="1863090" h="1002664">
                  <a:moveTo>
                    <a:pt x="266953" y="26542"/>
                  </a:moveTo>
                  <a:lnTo>
                    <a:pt x="298703" y="32258"/>
                  </a:lnTo>
                  <a:lnTo>
                    <a:pt x="301625" y="33654"/>
                  </a:lnTo>
                </a:path>
                <a:path w="1863090" h="1002664">
                  <a:moveTo>
                    <a:pt x="301625" y="32258"/>
                  </a:moveTo>
                  <a:lnTo>
                    <a:pt x="331977" y="40639"/>
                  </a:lnTo>
                  <a:lnTo>
                    <a:pt x="334771" y="42037"/>
                  </a:lnTo>
                </a:path>
                <a:path w="1863090" h="1002664">
                  <a:moveTo>
                    <a:pt x="333375" y="40639"/>
                  </a:moveTo>
                  <a:lnTo>
                    <a:pt x="368045" y="49022"/>
                  </a:lnTo>
                  <a:lnTo>
                    <a:pt x="370966" y="50419"/>
                  </a:lnTo>
                </a:path>
                <a:path w="1863090" h="1002664">
                  <a:moveTo>
                    <a:pt x="366521" y="49022"/>
                  </a:moveTo>
                  <a:lnTo>
                    <a:pt x="399795" y="56007"/>
                  </a:lnTo>
                  <a:lnTo>
                    <a:pt x="402589" y="57403"/>
                  </a:lnTo>
                </a:path>
                <a:path w="1863090" h="1002664">
                  <a:moveTo>
                    <a:pt x="396875" y="56007"/>
                  </a:moveTo>
                  <a:lnTo>
                    <a:pt x="431545" y="62991"/>
                  </a:lnTo>
                  <a:lnTo>
                    <a:pt x="434339" y="64388"/>
                  </a:lnTo>
                </a:path>
                <a:path w="1863090" h="1002664">
                  <a:moveTo>
                    <a:pt x="428625" y="64388"/>
                  </a:moveTo>
                  <a:lnTo>
                    <a:pt x="460375" y="71374"/>
                  </a:lnTo>
                  <a:lnTo>
                    <a:pt x="463295" y="72771"/>
                  </a:lnTo>
                </a:path>
                <a:path w="1863090" h="1002664">
                  <a:moveTo>
                    <a:pt x="463295" y="71374"/>
                  </a:moveTo>
                  <a:lnTo>
                    <a:pt x="495045" y="79755"/>
                  </a:lnTo>
                  <a:lnTo>
                    <a:pt x="497839" y="81279"/>
                  </a:lnTo>
                </a:path>
                <a:path w="1863090" h="1002664">
                  <a:moveTo>
                    <a:pt x="495045" y="79755"/>
                  </a:moveTo>
                  <a:lnTo>
                    <a:pt x="526795" y="86867"/>
                  </a:lnTo>
                  <a:lnTo>
                    <a:pt x="529589" y="88264"/>
                  </a:lnTo>
                </a:path>
                <a:path w="1863090" h="1002664">
                  <a:moveTo>
                    <a:pt x="526795" y="88264"/>
                  </a:moveTo>
                  <a:lnTo>
                    <a:pt x="555625" y="98044"/>
                  </a:lnTo>
                  <a:lnTo>
                    <a:pt x="558545" y="99440"/>
                  </a:lnTo>
                </a:path>
                <a:path w="1863090" h="1002664">
                  <a:moveTo>
                    <a:pt x="557021" y="98044"/>
                  </a:moveTo>
                  <a:lnTo>
                    <a:pt x="587375" y="107823"/>
                  </a:lnTo>
                  <a:lnTo>
                    <a:pt x="590295" y="109220"/>
                  </a:lnTo>
                </a:path>
                <a:path w="1863090" h="1002664">
                  <a:moveTo>
                    <a:pt x="588771" y="109220"/>
                  </a:moveTo>
                  <a:lnTo>
                    <a:pt x="613282" y="120396"/>
                  </a:lnTo>
                  <a:lnTo>
                    <a:pt x="616203" y="121792"/>
                  </a:lnTo>
                </a:path>
                <a:path w="1863090" h="1002664">
                  <a:moveTo>
                    <a:pt x="616203" y="120396"/>
                  </a:moveTo>
                  <a:lnTo>
                    <a:pt x="645032" y="132969"/>
                  </a:lnTo>
                  <a:lnTo>
                    <a:pt x="645032" y="134492"/>
                  </a:lnTo>
                  <a:lnTo>
                    <a:pt x="720089" y="170814"/>
                  </a:lnTo>
                  <a:lnTo>
                    <a:pt x="723011" y="172212"/>
                  </a:lnTo>
                </a:path>
                <a:path w="1863090" h="1002664">
                  <a:moveTo>
                    <a:pt x="717168" y="170814"/>
                  </a:moveTo>
                  <a:lnTo>
                    <a:pt x="795146" y="210058"/>
                  </a:lnTo>
                  <a:lnTo>
                    <a:pt x="798067" y="211454"/>
                  </a:lnTo>
                </a:path>
                <a:path w="1863090" h="1002664">
                  <a:moveTo>
                    <a:pt x="793749" y="210058"/>
                  </a:moveTo>
                  <a:lnTo>
                    <a:pt x="864362" y="250698"/>
                  </a:lnTo>
                  <a:lnTo>
                    <a:pt x="867283" y="250698"/>
                  </a:lnTo>
                </a:path>
                <a:path w="1863090" h="1002664">
                  <a:moveTo>
                    <a:pt x="865886" y="250698"/>
                  </a:moveTo>
                  <a:lnTo>
                    <a:pt x="936497" y="289813"/>
                  </a:lnTo>
                  <a:lnTo>
                    <a:pt x="939418" y="289813"/>
                  </a:lnTo>
                  <a:lnTo>
                    <a:pt x="1007237" y="331850"/>
                  </a:lnTo>
                  <a:lnTo>
                    <a:pt x="1007237" y="333248"/>
                  </a:lnTo>
                </a:path>
                <a:path w="1863090" h="1002664">
                  <a:moveTo>
                    <a:pt x="1007237" y="331850"/>
                  </a:moveTo>
                  <a:lnTo>
                    <a:pt x="1073658" y="373888"/>
                  </a:lnTo>
                  <a:lnTo>
                    <a:pt x="1076578" y="375285"/>
                  </a:lnTo>
                </a:path>
                <a:path w="1863090" h="1002664">
                  <a:moveTo>
                    <a:pt x="1076578" y="373888"/>
                  </a:moveTo>
                  <a:lnTo>
                    <a:pt x="1138555" y="415925"/>
                  </a:lnTo>
                  <a:lnTo>
                    <a:pt x="1141475" y="417322"/>
                  </a:lnTo>
                </a:path>
                <a:path w="1863090" h="1002664">
                  <a:moveTo>
                    <a:pt x="1139951" y="417322"/>
                  </a:moveTo>
                  <a:lnTo>
                    <a:pt x="1202055" y="463550"/>
                  </a:lnTo>
                  <a:lnTo>
                    <a:pt x="1204975" y="463550"/>
                  </a:lnTo>
                </a:path>
                <a:path w="1863090" h="1002664">
                  <a:moveTo>
                    <a:pt x="1203451" y="463550"/>
                  </a:moveTo>
                  <a:lnTo>
                    <a:pt x="1265555" y="509777"/>
                  </a:lnTo>
                  <a:lnTo>
                    <a:pt x="1268475" y="509777"/>
                  </a:lnTo>
                </a:path>
                <a:path w="1863090" h="1002664">
                  <a:moveTo>
                    <a:pt x="1262634" y="509777"/>
                  </a:moveTo>
                  <a:lnTo>
                    <a:pt x="1320418" y="554482"/>
                  </a:lnTo>
                  <a:lnTo>
                    <a:pt x="1323213" y="554482"/>
                  </a:lnTo>
                  <a:lnTo>
                    <a:pt x="1362201" y="585342"/>
                  </a:lnTo>
                  <a:lnTo>
                    <a:pt x="1365122" y="586739"/>
                  </a:lnTo>
                </a:path>
                <a:path w="1863090" h="1002664">
                  <a:moveTo>
                    <a:pt x="1363725" y="585342"/>
                  </a:moveTo>
                  <a:lnTo>
                    <a:pt x="1398269" y="617601"/>
                  </a:lnTo>
                  <a:lnTo>
                    <a:pt x="1401190" y="617601"/>
                  </a:lnTo>
                </a:path>
                <a:path w="1863090" h="1002664">
                  <a:moveTo>
                    <a:pt x="1399793" y="617601"/>
                  </a:moveTo>
                  <a:lnTo>
                    <a:pt x="1438656" y="649732"/>
                  </a:lnTo>
                  <a:lnTo>
                    <a:pt x="1441576" y="651128"/>
                  </a:lnTo>
                </a:path>
                <a:path w="1863090" h="1002664">
                  <a:moveTo>
                    <a:pt x="1438656" y="649732"/>
                  </a:moveTo>
                  <a:lnTo>
                    <a:pt x="1474723" y="681989"/>
                  </a:lnTo>
                  <a:lnTo>
                    <a:pt x="1477644" y="683387"/>
                  </a:lnTo>
                </a:path>
                <a:path w="1863090" h="1002664">
                  <a:moveTo>
                    <a:pt x="1476247" y="680592"/>
                  </a:moveTo>
                  <a:lnTo>
                    <a:pt x="1516634" y="714121"/>
                  </a:lnTo>
                  <a:lnTo>
                    <a:pt x="1519555" y="715517"/>
                  </a:lnTo>
                </a:path>
                <a:path w="1863090" h="1002664">
                  <a:moveTo>
                    <a:pt x="1516634" y="714121"/>
                  </a:moveTo>
                  <a:lnTo>
                    <a:pt x="1555622" y="744982"/>
                  </a:lnTo>
                  <a:lnTo>
                    <a:pt x="1558416" y="746378"/>
                  </a:lnTo>
                </a:path>
                <a:path w="1863090" h="1002664">
                  <a:moveTo>
                    <a:pt x="1552701" y="743585"/>
                  </a:moveTo>
                  <a:lnTo>
                    <a:pt x="1593088" y="777239"/>
                  </a:lnTo>
                  <a:lnTo>
                    <a:pt x="1596009" y="778637"/>
                  </a:lnTo>
                </a:path>
                <a:path w="1863090" h="1002664">
                  <a:moveTo>
                    <a:pt x="1591690" y="778637"/>
                  </a:moveTo>
                  <a:lnTo>
                    <a:pt x="1627759" y="807974"/>
                  </a:lnTo>
                  <a:lnTo>
                    <a:pt x="1630680" y="809371"/>
                  </a:lnTo>
                </a:path>
                <a:path w="1863090" h="1002664">
                  <a:moveTo>
                    <a:pt x="1629156" y="807974"/>
                  </a:moveTo>
                  <a:lnTo>
                    <a:pt x="1669541" y="840232"/>
                  </a:lnTo>
                  <a:lnTo>
                    <a:pt x="1672463" y="841628"/>
                  </a:lnTo>
                  <a:lnTo>
                    <a:pt x="1709927" y="872363"/>
                  </a:lnTo>
                  <a:lnTo>
                    <a:pt x="1712848" y="873760"/>
                  </a:lnTo>
                </a:path>
                <a:path w="1863090" h="1002664">
                  <a:moveTo>
                    <a:pt x="1705610" y="872363"/>
                  </a:moveTo>
                  <a:lnTo>
                    <a:pt x="1728723" y="892048"/>
                  </a:lnTo>
                  <a:lnTo>
                    <a:pt x="1731644" y="893445"/>
                  </a:lnTo>
                </a:path>
                <a:path w="1863090" h="1002664">
                  <a:moveTo>
                    <a:pt x="1727326" y="890651"/>
                  </a:moveTo>
                  <a:lnTo>
                    <a:pt x="1748916" y="910209"/>
                  </a:lnTo>
                  <a:lnTo>
                    <a:pt x="1751838" y="911605"/>
                  </a:lnTo>
                </a:path>
                <a:path w="1863090" h="1002664">
                  <a:moveTo>
                    <a:pt x="1750440" y="910209"/>
                  </a:moveTo>
                  <a:lnTo>
                    <a:pt x="1772031" y="928370"/>
                  </a:lnTo>
                  <a:lnTo>
                    <a:pt x="1774951" y="928370"/>
                  </a:lnTo>
                  <a:lnTo>
                    <a:pt x="1795144" y="945261"/>
                  </a:lnTo>
                  <a:lnTo>
                    <a:pt x="1795144" y="946658"/>
                  </a:lnTo>
                </a:path>
                <a:path w="1863090" h="1002664">
                  <a:moveTo>
                    <a:pt x="1795144" y="945261"/>
                  </a:moveTo>
                  <a:lnTo>
                    <a:pt x="1816735" y="964819"/>
                  </a:lnTo>
                  <a:lnTo>
                    <a:pt x="1819656" y="966215"/>
                  </a:lnTo>
                </a:path>
                <a:path w="1863090" h="1002664">
                  <a:moveTo>
                    <a:pt x="1818259" y="964819"/>
                  </a:moveTo>
                  <a:lnTo>
                    <a:pt x="1838451" y="982979"/>
                  </a:lnTo>
                  <a:lnTo>
                    <a:pt x="1841245" y="984376"/>
                  </a:lnTo>
                </a:path>
                <a:path w="1863090" h="1002664">
                  <a:moveTo>
                    <a:pt x="1839848" y="982979"/>
                  </a:moveTo>
                  <a:lnTo>
                    <a:pt x="1862963" y="1001267"/>
                  </a:lnTo>
                  <a:lnTo>
                    <a:pt x="1862963" y="1002664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1600" y="284264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2921" y="1397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30235" y="2849626"/>
              <a:ext cx="89535" cy="68580"/>
            </a:xfrm>
            <a:custGeom>
              <a:avLst/>
              <a:gdLst/>
              <a:ahLst/>
              <a:cxnLst/>
              <a:rect l="l" t="t" r="r" b="b"/>
              <a:pathLst>
                <a:path w="89534" h="68580">
                  <a:moveTo>
                    <a:pt x="0" y="0"/>
                  </a:moveTo>
                  <a:lnTo>
                    <a:pt x="21717" y="16763"/>
                  </a:lnTo>
                  <a:lnTo>
                    <a:pt x="24511" y="18161"/>
                  </a:lnTo>
                </a:path>
                <a:path w="89534" h="68580">
                  <a:moveTo>
                    <a:pt x="20193" y="16763"/>
                  </a:moveTo>
                  <a:lnTo>
                    <a:pt x="41910" y="36449"/>
                  </a:lnTo>
                  <a:lnTo>
                    <a:pt x="44704" y="37846"/>
                  </a:lnTo>
                </a:path>
                <a:path w="89534" h="68580">
                  <a:moveTo>
                    <a:pt x="43307" y="35051"/>
                  </a:moveTo>
                  <a:lnTo>
                    <a:pt x="86614" y="68579"/>
                  </a:lnTo>
                  <a:lnTo>
                    <a:pt x="89535" y="68579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41360" y="293509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2921" y="1397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14596" y="1832991"/>
              <a:ext cx="4704080" cy="1418590"/>
            </a:xfrm>
            <a:custGeom>
              <a:avLst/>
              <a:gdLst/>
              <a:ahLst/>
              <a:cxnLst/>
              <a:rect l="l" t="t" r="r" b="b"/>
              <a:pathLst>
                <a:path w="4704080" h="1418589">
                  <a:moveTo>
                    <a:pt x="3846956" y="1114679"/>
                  </a:moveTo>
                  <a:lnTo>
                    <a:pt x="3891660" y="1142619"/>
                  </a:lnTo>
                  <a:lnTo>
                    <a:pt x="3894581" y="1144016"/>
                  </a:lnTo>
                </a:path>
                <a:path w="4704080" h="1418589">
                  <a:moveTo>
                    <a:pt x="3893184" y="1141222"/>
                  </a:moveTo>
                  <a:lnTo>
                    <a:pt x="3945128" y="1167892"/>
                  </a:lnTo>
                  <a:lnTo>
                    <a:pt x="3947922" y="1169289"/>
                  </a:lnTo>
                </a:path>
                <a:path w="4704080" h="1418589">
                  <a:moveTo>
                    <a:pt x="3945128" y="1167892"/>
                  </a:moveTo>
                  <a:lnTo>
                    <a:pt x="3998468" y="1193038"/>
                  </a:lnTo>
                  <a:lnTo>
                    <a:pt x="4001388" y="1194435"/>
                  </a:lnTo>
                </a:path>
                <a:path w="4704080" h="1418589">
                  <a:moveTo>
                    <a:pt x="3999992" y="1191641"/>
                  </a:moveTo>
                  <a:lnTo>
                    <a:pt x="4056253" y="1216914"/>
                  </a:lnTo>
                  <a:lnTo>
                    <a:pt x="4056253" y="1218311"/>
                  </a:lnTo>
                </a:path>
                <a:path w="4704080" h="1418589">
                  <a:moveTo>
                    <a:pt x="4056253" y="1216914"/>
                  </a:moveTo>
                  <a:lnTo>
                    <a:pt x="4112513" y="1237869"/>
                  </a:lnTo>
                  <a:lnTo>
                    <a:pt x="4115307" y="1239266"/>
                  </a:lnTo>
                </a:path>
                <a:path w="4704080" h="1418589">
                  <a:moveTo>
                    <a:pt x="4113910" y="1237869"/>
                  </a:moveTo>
                  <a:lnTo>
                    <a:pt x="4170172" y="1258951"/>
                  </a:lnTo>
                  <a:lnTo>
                    <a:pt x="4173093" y="1260348"/>
                  </a:lnTo>
                </a:path>
                <a:path w="4704080" h="1418589">
                  <a:moveTo>
                    <a:pt x="4170172" y="1257554"/>
                  </a:moveTo>
                  <a:lnTo>
                    <a:pt x="4232275" y="1281303"/>
                  </a:lnTo>
                  <a:lnTo>
                    <a:pt x="4235196" y="1282700"/>
                  </a:lnTo>
                </a:path>
                <a:path w="4704080" h="1418589">
                  <a:moveTo>
                    <a:pt x="4230751" y="1279906"/>
                  </a:moveTo>
                  <a:lnTo>
                    <a:pt x="4291457" y="1299464"/>
                  </a:lnTo>
                  <a:lnTo>
                    <a:pt x="4294251" y="1300861"/>
                  </a:lnTo>
                </a:path>
                <a:path w="4704080" h="1418589">
                  <a:moveTo>
                    <a:pt x="4291457" y="1299464"/>
                  </a:moveTo>
                  <a:lnTo>
                    <a:pt x="4340479" y="1314958"/>
                  </a:lnTo>
                  <a:lnTo>
                    <a:pt x="4343400" y="1316355"/>
                  </a:lnTo>
                </a:path>
                <a:path w="4704080" h="1418589">
                  <a:moveTo>
                    <a:pt x="4341876" y="1316355"/>
                  </a:moveTo>
                  <a:lnTo>
                    <a:pt x="4386707" y="1331722"/>
                  </a:lnTo>
                  <a:lnTo>
                    <a:pt x="4389501" y="1333119"/>
                  </a:lnTo>
                </a:path>
                <a:path w="4704080" h="1418589">
                  <a:moveTo>
                    <a:pt x="4388104" y="1331722"/>
                  </a:moveTo>
                  <a:lnTo>
                    <a:pt x="4442968" y="1345692"/>
                  </a:lnTo>
                  <a:lnTo>
                    <a:pt x="4445761" y="1347089"/>
                  </a:lnTo>
                </a:path>
                <a:path w="4704080" h="1418589">
                  <a:moveTo>
                    <a:pt x="4444364" y="1345692"/>
                  </a:moveTo>
                  <a:lnTo>
                    <a:pt x="4493386" y="1361059"/>
                  </a:lnTo>
                  <a:lnTo>
                    <a:pt x="4496308" y="1361059"/>
                  </a:lnTo>
                </a:path>
                <a:path w="4704080" h="1418589">
                  <a:moveTo>
                    <a:pt x="4493386" y="1361059"/>
                  </a:moveTo>
                  <a:lnTo>
                    <a:pt x="4543933" y="1376553"/>
                  </a:lnTo>
                  <a:lnTo>
                    <a:pt x="4546854" y="1377950"/>
                  </a:lnTo>
                </a:path>
                <a:path w="4704080" h="1418589">
                  <a:moveTo>
                    <a:pt x="4545330" y="1375156"/>
                  </a:moveTo>
                  <a:lnTo>
                    <a:pt x="4595876" y="1390523"/>
                  </a:lnTo>
                  <a:lnTo>
                    <a:pt x="4598797" y="1390523"/>
                  </a:lnTo>
                </a:path>
                <a:path w="4704080" h="1418589">
                  <a:moveTo>
                    <a:pt x="4597273" y="1390523"/>
                  </a:moveTo>
                  <a:lnTo>
                    <a:pt x="4649216" y="1403096"/>
                  </a:lnTo>
                  <a:lnTo>
                    <a:pt x="4652136" y="1404493"/>
                  </a:lnTo>
                </a:path>
                <a:path w="4704080" h="1418589">
                  <a:moveTo>
                    <a:pt x="4646422" y="1403096"/>
                  </a:moveTo>
                  <a:lnTo>
                    <a:pt x="4701158" y="1417193"/>
                  </a:lnTo>
                  <a:lnTo>
                    <a:pt x="4704080" y="1418589"/>
                  </a:lnTo>
                </a:path>
                <a:path w="4704080" h="1418589">
                  <a:moveTo>
                    <a:pt x="1858517" y="0"/>
                  </a:moveTo>
                  <a:lnTo>
                    <a:pt x="1826767" y="2794"/>
                  </a:lnTo>
                  <a:lnTo>
                    <a:pt x="1823974" y="2794"/>
                  </a:lnTo>
                </a:path>
                <a:path w="4704080" h="1418589">
                  <a:moveTo>
                    <a:pt x="1826767" y="2794"/>
                  </a:moveTo>
                  <a:lnTo>
                    <a:pt x="1790700" y="2794"/>
                  </a:lnTo>
                  <a:lnTo>
                    <a:pt x="1790700" y="4191"/>
                  </a:lnTo>
                </a:path>
                <a:path w="4704080" h="1418589">
                  <a:moveTo>
                    <a:pt x="1790700" y="2794"/>
                  </a:moveTo>
                  <a:lnTo>
                    <a:pt x="1757552" y="6985"/>
                  </a:lnTo>
                  <a:lnTo>
                    <a:pt x="1757552" y="8382"/>
                  </a:lnTo>
                  <a:lnTo>
                    <a:pt x="1724405" y="9779"/>
                  </a:lnTo>
                  <a:lnTo>
                    <a:pt x="1721485" y="9779"/>
                  </a:lnTo>
                </a:path>
                <a:path w="4704080" h="1418589">
                  <a:moveTo>
                    <a:pt x="1722881" y="8382"/>
                  </a:moveTo>
                  <a:lnTo>
                    <a:pt x="1692655" y="11175"/>
                  </a:lnTo>
                  <a:lnTo>
                    <a:pt x="1689735" y="12573"/>
                  </a:lnTo>
                  <a:lnTo>
                    <a:pt x="1659381" y="16763"/>
                  </a:lnTo>
                  <a:lnTo>
                    <a:pt x="1656588" y="18161"/>
                  </a:lnTo>
                </a:path>
                <a:path w="4704080" h="1418589">
                  <a:moveTo>
                    <a:pt x="1659381" y="18161"/>
                  </a:moveTo>
                  <a:lnTo>
                    <a:pt x="1620519" y="20955"/>
                  </a:lnTo>
                  <a:lnTo>
                    <a:pt x="1620519" y="22351"/>
                  </a:lnTo>
                </a:path>
                <a:path w="4704080" h="1418589">
                  <a:moveTo>
                    <a:pt x="1620519" y="20955"/>
                  </a:moveTo>
                  <a:lnTo>
                    <a:pt x="1588769" y="26670"/>
                  </a:lnTo>
                  <a:lnTo>
                    <a:pt x="1588769" y="28067"/>
                  </a:lnTo>
                  <a:lnTo>
                    <a:pt x="1561338" y="32258"/>
                  </a:lnTo>
                  <a:lnTo>
                    <a:pt x="1558416" y="33655"/>
                  </a:lnTo>
                </a:path>
                <a:path w="4704080" h="1418589">
                  <a:moveTo>
                    <a:pt x="1562735" y="32258"/>
                  </a:moveTo>
                  <a:lnTo>
                    <a:pt x="1528064" y="40639"/>
                  </a:lnTo>
                  <a:lnTo>
                    <a:pt x="1525269" y="42037"/>
                  </a:lnTo>
                </a:path>
                <a:path w="4704080" h="1418589">
                  <a:moveTo>
                    <a:pt x="1526666" y="42037"/>
                  </a:moveTo>
                  <a:lnTo>
                    <a:pt x="1496440" y="50419"/>
                  </a:lnTo>
                  <a:lnTo>
                    <a:pt x="1493519" y="51816"/>
                  </a:lnTo>
                </a:path>
                <a:path w="4704080" h="1418589">
                  <a:moveTo>
                    <a:pt x="1493519" y="47625"/>
                  </a:moveTo>
                  <a:lnTo>
                    <a:pt x="1463166" y="54610"/>
                  </a:lnTo>
                  <a:lnTo>
                    <a:pt x="1460245" y="56007"/>
                  </a:lnTo>
                  <a:lnTo>
                    <a:pt x="1430019" y="64388"/>
                  </a:lnTo>
                  <a:lnTo>
                    <a:pt x="1427099" y="65786"/>
                  </a:lnTo>
                </a:path>
                <a:path w="4704080" h="1418589">
                  <a:moveTo>
                    <a:pt x="1428623" y="65786"/>
                  </a:moveTo>
                  <a:lnTo>
                    <a:pt x="1401190" y="71374"/>
                  </a:lnTo>
                  <a:lnTo>
                    <a:pt x="1398269" y="72771"/>
                  </a:lnTo>
                </a:path>
                <a:path w="4704080" h="1418589">
                  <a:moveTo>
                    <a:pt x="1399666" y="71374"/>
                  </a:moveTo>
                  <a:lnTo>
                    <a:pt x="1367916" y="79883"/>
                  </a:lnTo>
                  <a:lnTo>
                    <a:pt x="1365123" y="81280"/>
                  </a:lnTo>
                </a:path>
                <a:path w="4704080" h="1418589">
                  <a:moveTo>
                    <a:pt x="1366519" y="79883"/>
                  </a:moveTo>
                  <a:lnTo>
                    <a:pt x="1334769" y="88264"/>
                  </a:lnTo>
                  <a:lnTo>
                    <a:pt x="1331849" y="89662"/>
                  </a:lnTo>
                  <a:lnTo>
                    <a:pt x="1303019" y="99441"/>
                  </a:lnTo>
                  <a:lnTo>
                    <a:pt x="1300099" y="100837"/>
                  </a:lnTo>
                </a:path>
                <a:path w="4704080" h="1418589">
                  <a:moveTo>
                    <a:pt x="1304416" y="99441"/>
                  </a:moveTo>
                  <a:lnTo>
                    <a:pt x="1272666" y="109220"/>
                  </a:lnTo>
                  <a:lnTo>
                    <a:pt x="1269873" y="110617"/>
                  </a:lnTo>
                </a:path>
                <a:path w="4704080" h="1418589">
                  <a:moveTo>
                    <a:pt x="1272666" y="110617"/>
                  </a:moveTo>
                  <a:lnTo>
                    <a:pt x="1246758" y="121793"/>
                  </a:lnTo>
                  <a:lnTo>
                    <a:pt x="1243838" y="123189"/>
                  </a:lnTo>
                </a:path>
                <a:path w="4704080" h="1418589">
                  <a:moveTo>
                    <a:pt x="1245362" y="120396"/>
                  </a:moveTo>
                  <a:lnTo>
                    <a:pt x="1215008" y="134493"/>
                  </a:lnTo>
                  <a:lnTo>
                    <a:pt x="1215008" y="135889"/>
                  </a:lnTo>
                </a:path>
                <a:path w="4704080" h="1418589">
                  <a:moveTo>
                    <a:pt x="1215008" y="134493"/>
                  </a:moveTo>
                  <a:lnTo>
                    <a:pt x="1141349" y="172212"/>
                  </a:lnTo>
                  <a:lnTo>
                    <a:pt x="1138554" y="173609"/>
                  </a:lnTo>
                </a:path>
                <a:path w="4704080" h="1418589">
                  <a:moveTo>
                    <a:pt x="1142873" y="170814"/>
                  </a:moveTo>
                  <a:lnTo>
                    <a:pt x="1067815" y="210058"/>
                  </a:lnTo>
                  <a:lnTo>
                    <a:pt x="1064894" y="211455"/>
                  </a:lnTo>
                </a:path>
                <a:path w="4704080" h="1418589">
                  <a:moveTo>
                    <a:pt x="1066418" y="210058"/>
                  </a:moveTo>
                  <a:lnTo>
                    <a:pt x="994282" y="249300"/>
                  </a:lnTo>
                  <a:lnTo>
                    <a:pt x="991362" y="249300"/>
                  </a:lnTo>
                </a:path>
                <a:path w="4704080" h="1418589">
                  <a:moveTo>
                    <a:pt x="995679" y="249300"/>
                  </a:moveTo>
                  <a:lnTo>
                    <a:pt x="923543" y="291338"/>
                  </a:lnTo>
                  <a:lnTo>
                    <a:pt x="920623" y="291338"/>
                  </a:lnTo>
                </a:path>
                <a:path w="4704080" h="1418589">
                  <a:moveTo>
                    <a:pt x="923543" y="291338"/>
                  </a:moveTo>
                  <a:lnTo>
                    <a:pt x="851407" y="330454"/>
                  </a:lnTo>
                  <a:lnTo>
                    <a:pt x="851407" y="331850"/>
                  </a:lnTo>
                  <a:lnTo>
                    <a:pt x="784987" y="375285"/>
                  </a:lnTo>
                  <a:lnTo>
                    <a:pt x="782065" y="376682"/>
                  </a:lnTo>
                </a:path>
                <a:path w="4704080" h="1418589">
                  <a:moveTo>
                    <a:pt x="787907" y="375285"/>
                  </a:moveTo>
                  <a:lnTo>
                    <a:pt x="721487" y="415925"/>
                  </a:lnTo>
                  <a:lnTo>
                    <a:pt x="718565" y="417322"/>
                  </a:lnTo>
                  <a:lnTo>
                    <a:pt x="656589" y="462153"/>
                  </a:lnTo>
                  <a:lnTo>
                    <a:pt x="653668" y="462153"/>
                  </a:lnTo>
                </a:path>
                <a:path w="4704080" h="1418589">
                  <a:moveTo>
                    <a:pt x="656589" y="462153"/>
                  </a:moveTo>
                  <a:lnTo>
                    <a:pt x="596011" y="508381"/>
                  </a:lnTo>
                  <a:lnTo>
                    <a:pt x="593089" y="508381"/>
                  </a:lnTo>
                </a:path>
                <a:path w="4704080" h="1418589">
                  <a:moveTo>
                    <a:pt x="597407" y="508381"/>
                  </a:moveTo>
                  <a:lnTo>
                    <a:pt x="538226" y="554482"/>
                  </a:lnTo>
                  <a:lnTo>
                    <a:pt x="535304" y="554482"/>
                  </a:lnTo>
                </a:path>
                <a:path w="4704080" h="1418589">
                  <a:moveTo>
                    <a:pt x="538226" y="554482"/>
                  </a:moveTo>
                  <a:lnTo>
                    <a:pt x="497839" y="588137"/>
                  </a:lnTo>
                  <a:lnTo>
                    <a:pt x="494918" y="589534"/>
                  </a:lnTo>
                </a:path>
                <a:path w="4704080" h="1418589">
                  <a:moveTo>
                    <a:pt x="497839" y="585343"/>
                  </a:moveTo>
                  <a:lnTo>
                    <a:pt x="460375" y="617601"/>
                  </a:lnTo>
                  <a:lnTo>
                    <a:pt x="457453" y="617601"/>
                  </a:lnTo>
                </a:path>
                <a:path w="4704080" h="1418589">
                  <a:moveTo>
                    <a:pt x="458850" y="617601"/>
                  </a:moveTo>
                  <a:lnTo>
                    <a:pt x="421386" y="649732"/>
                  </a:lnTo>
                  <a:lnTo>
                    <a:pt x="418464" y="651129"/>
                  </a:lnTo>
                </a:path>
                <a:path w="4704080" h="1418589">
                  <a:moveTo>
                    <a:pt x="421386" y="649732"/>
                  </a:moveTo>
                  <a:lnTo>
                    <a:pt x="385317" y="681989"/>
                  </a:lnTo>
                  <a:lnTo>
                    <a:pt x="382397" y="683387"/>
                  </a:lnTo>
                </a:path>
                <a:path w="4704080" h="1418589">
                  <a:moveTo>
                    <a:pt x="383793" y="680593"/>
                  </a:moveTo>
                  <a:lnTo>
                    <a:pt x="344931" y="712724"/>
                  </a:lnTo>
                  <a:lnTo>
                    <a:pt x="342011" y="714121"/>
                  </a:lnTo>
                </a:path>
                <a:path w="4704080" h="1418589">
                  <a:moveTo>
                    <a:pt x="344931" y="712724"/>
                  </a:moveTo>
                  <a:lnTo>
                    <a:pt x="305942" y="744982"/>
                  </a:lnTo>
                  <a:lnTo>
                    <a:pt x="303022" y="746379"/>
                  </a:lnTo>
                </a:path>
                <a:path w="4704080" h="1418589">
                  <a:moveTo>
                    <a:pt x="305942" y="744982"/>
                  </a:moveTo>
                  <a:lnTo>
                    <a:pt x="268350" y="778637"/>
                  </a:lnTo>
                  <a:lnTo>
                    <a:pt x="265556" y="780034"/>
                  </a:lnTo>
                </a:path>
                <a:path w="4704080" h="1418589">
                  <a:moveTo>
                    <a:pt x="266953" y="777239"/>
                  </a:moveTo>
                  <a:lnTo>
                    <a:pt x="230886" y="807974"/>
                  </a:lnTo>
                  <a:lnTo>
                    <a:pt x="227964" y="809371"/>
                  </a:lnTo>
                </a:path>
                <a:path w="4704080" h="1418589">
                  <a:moveTo>
                    <a:pt x="229488" y="807974"/>
                  </a:moveTo>
                  <a:lnTo>
                    <a:pt x="191897" y="840232"/>
                  </a:lnTo>
                  <a:lnTo>
                    <a:pt x="189102" y="841629"/>
                  </a:lnTo>
                </a:path>
                <a:path w="4704080" h="1418589">
                  <a:moveTo>
                    <a:pt x="190500" y="841629"/>
                  </a:moveTo>
                  <a:lnTo>
                    <a:pt x="151511" y="872363"/>
                  </a:lnTo>
                  <a:lnTo>
                    <a:pt x="148589" y="873760"/>
                  </a:lnTo>
                </a:path>
                <a:path w="4704080" h="1418589">
                  <a:moveTo>
                    <a:pt x="151511" y="872363"/>
                  </a:moveTo>
                  <a:lnTo>
                    <a:pt x="131317" y="892048"/>
                  </a:lnTo>
                  <a:lnTo>
                    <a:pt x="128397" y="893445"/>
                  </a:lnTo>
                </a:path>
                <a:path w="4704080" h="1418589">
                  <a:moveTo>
                    <a:pt x="132714" y="890651"/>
                  </a:moveTo>
                  <a:lnTo>
                    <a:pt x="109727" y="911606"/>
                  </a:lnTo>
                  <a:lnTo>
                    <a:pt x="106806" y="913003"/>
                  </a:lnTo>
                </a:path>
                <a:path w="4704080" h="1418589">
                  <a:moveTo>
                    <a:pt x="108203" y="911606"/>
                  </a:moveTo>
                  <a:lnTo>
                    <a:pt x="85216" y="928370"/>
                  </a:lnTo>
                  <a:lnTo>
                    <a:pt x="82295" y="928370"/>
                  </a:lnTo>
                </a:path>
                <a:path w="4704080" h="1418589">
                  <a:moveTo>
                    <a:pt x="88011" y="928370"/>
                  </a:moveTo>
                  <a:lnTo>
                    <a:pt x="63500" y="946658"/>
                  </a:lnTo>
                  <a:lnTo>
                    <a:pt x="63500" y="948055"/>
                  </a:lnTo>
                </a:path>
                <a:path w="4704080" h="1418589">
                  <a:moveTo>
                    <a:pt x="63500" y="945261"/>
                  </a:moveTo>
                  <a:lnTo>
                    <a:pt x="43306" y="964819"/>
                  </a:lnTo>
                  <a:lnTo>
                    <a:pt x="40386" y="966216"/>
                  </a:lnTo>
                </a:path>
                <a:path w="4704080" h="1418589">
                  <a:moveTo>
                    <a:pt x="43306" y="964819"/>
                  </a:moveTo>
                  <a:lnTo>
                    <a:pt x="21716" y="982980"/>
                  </a:lnTo>
                  <a:lnTo>
                    <a:pt x="18795" y="984376"/>
                  </a:lnTo>
                </a:path>
                <a:path w="4704080" h="1418589">
                  <a:moveTo>
                    <a:pt x="20192" y="984376"/>
                  </a:moveTo>
                  <a:lnTo>
                    <a:pt x="0" y="1002664"/>
                  </a:lnTo>
                  <a:lnTo>
                    <a:pt x="0" y="1004062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8496" y="2848229"/>
              <a:ext cx="74930" cy="1905"/>
            </a:xfrm>
            <a:custGeom>
              <a:avLst/>
              <a:gdLst/>
              <a:ahLst/>
              <a:cxnLst/>
              <a:rect l="l" t="t" r="r" b="b"/>
              <a:pathLst>
                <a:path w="74929" h="1905">
                  <a:moveTo>
                    <a:pt x="-6350" y="698"/>
                  </a:moveTo>
                  <a:lnTo>
                    <a:pt x="81279" y="698"/>
                  </a:lnTo>
                </a:path>
              </a:pathLst>
            </a:custGeom>
            <a:ln w="14097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00678" y="2855214"/>
              <a:ext cx="89535" cy="67310"/>
            </a:xfrm>
            <a:custGeom>
              <a:avLst/>
              <a:gdLst/>
              <a:ahLst/>
              <a:cxnLst/>
              <a:rect l="l" t="t" r="r" b="b"/>
              <a:pathLst>
                <a:path w="89535" h="67310">
                  <a:moveTo>
                    <a:pt x="89408" y="0"/>
                  </a:moveTo>
                  <a:lnTo>
                    <a:pt x="70612" y="15366"/>
                  </a:lnTo>
                  <a:lnTo>
                    <a:pt x="67818" y="16763"/>
                  </a:lnTo>
                </a:path>
                <a:path w="89535" h="67310">
                  <a:moveTo>
                    <a:pt x="69214" y="15366"/>
                  </a:moveTo>
                  <a:lnTo>
                    <a:pt x="46100" y="35051"/>
                  </a:lnTo>
                  <a:lnTo>
                    <a:pt x="43180" y="36449"/>
                  </a:lnTo>
                </a:path>
                <a:path w="89535" h="67310">
                  <a:moveTo>
                    <a:pt x="49022" y="35051"/>
                  </a:moveTo>
                  <a:lnTo>
                    <a:pt x="2794" y="67183"/>
                  </a:lnTo>
                  <a:lnTo>
                    <a:pt x="0" y="67183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7178" y="2937891"/>
              <a:ext cx="97155" cy="1905"/>
            </a:xfrm>
            <a:custGeom>
              <a:avLst/>
              <a:gdLst/>
              <a:ahLst/>
              <a:cxnLst/>
              <a:rect l="l" t="t" r="r" b="b"/>
              <a:pathLst>
                <a:path w="97154" h="1905">
                  <a:moveTo>
                    <a:pt x="-6350" y="698"/>
                  </a:moveTo>
                  <a:lnTo>
                    <a:pt x="102997" y="698"/>
                  </a:lnTo>
                </a:path>
              </a:pathLst>
            </a:custGeom>
            <a:ln w="14097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3397" y="2950464"/>
              <a:ext cx="1825625" cy="456565"/>
            </a:xfrm>
            <a:custGeom>
              <a:avLst/>
              <a:gdLst/>
              <a:ahLst/>
              <a:cxnLst/>
              <a:rect l="l" t="t" r="r" b="b"/>
              <a:pathLst>
                <a:path w="1825625" h="456564">
                  <a:moveTo>
                    <a:pt x="1825370" y="0"/>
                  </a:moveTo>
                  <a:lnTo>
                    <a:pt x="1779269" y="27939"/>
                  </a:lnTo>
                  <a:lnTo>
                    <a:pt x="1776349" y="29463"/>
                  </a:lnTo>
                </a:path>
                <a:path w="1825625" h="456564">
                  <a:moveTo>
                    <a:pt x="1780666" y="27939"/>
                  </a:moveTo>
                  <a:lnTo>
                    <a:pt x="1728724" y="53212"/>
                  </a:lnTo>
                  <a:lnTo>
                    <a:pt x="1725802" y="54610"/>
                  </a:lnTo>
                </a:path>
                <a:path w="1825625" h="456564">
                  <a:moveTo>
                    <a:pt x="1727200" y="54610"/>
                  </a:moveTo>
                  <a:lnTo>
                    <a:pt x="1675256" y="79756"/>
                  </a:lnTo>
                  <a:lnTo>
                    <a:pt x="1672463" y="81152"/>
                  </a:lnTo>
                </a:path>
                <a:path w="1825625" h="456564">
                  <a:moveTo>
                    <a:pt x="1675256" y="78359"/>
                  </a:moveTo>
                  <a:lnTo>
                    <a:pt x="1614677" y="103632"/>
                  </a:lnTo>
                  <a:lnTo>
                    <a:pt x="1614677" y="105028"/>
                  </a:lnTo>
                </a:path>
                <a:path w="1825625" h="456564">
                  <a:moveTo>
                    <a:pt x="1614677" y="102235"/>
                  </a:moveTo>
                  <a:lnTo>
                    <a:pt x="1561338" y="124587"/>
                  </a:lnTo>
                  <a:lnTo>
                    <a:pt x="1558416" y="125984"/>
                  </a:lnTo>
                </a:path>
                <a:path w="1825625" h="456564">
                  <a:moveTo>
                    <a:pt x="1558416" y="124587"/>
                  </a:moveTo>
                  <a:lnTo>
                    <a:pt x="1502155" y="145669"/>
                  </a:lnTo>
                  <a:lnTo>
                    <a:pt x="1499235" y="147065"/>
                  </a:lnTo>
                </a:path>
                <a:path w="1825625" h="456564">
                  <a:moveTo>
                    <a:pt x="1500758" y="145669"/>
                  </a:moveTo>
                  <a:lnTo>
                    <a:pt x="1442974" y="166624"/>
                  </a:lnTo>
                  <a:lnTo>
                    <a:pt x="1440052" y="168021"/>
                  </a:lnTo>
                </a:path>
                <a:path w="1825625" h="456564">
                  <a:moveTo>
                    <a:pt x="1441577" y="166624"/>
                  </a:moveTo>
                  <a:lnTo>
                    <a:pt x="1380998" y="187578"/>
                  </a:lnTo>
                  <a:lnTo>
                    <a:pt x="1378077" y="188975"/>
                  </a:lnTo>
                </a:path>
                <a:path w="1825625" h="456564">
                  <a:moveTo>
                    <a:pt x="1379474" y="186182"/>
                  </a:moveTo>
                  <a:lnTo>
                    <a:pt x="1331849" y="201675"/>
                  </a:lnTo>
                  <a:lnTo>
                    <a:pt x="1329054" y="203073"/>
                  </a:lnTo>
                  <a:lnTo>
                    <a:pt x="1284224" y="218439"/>
                  </a:lnTo>
                  <a:lnTo>
                    <a:pt x="1281429" y="219837"/>
                  </a:lnTo>
                </a:path>
                <a:path w="1825625" h="456564">
                  <a:moveTo>
                    <a:pt x="1282827" y="218439"/>
                  </a:moveTo>
                  <a:lnTo>
                    <a:pt x="1229487" y="232410"/>
                  </a:lnTo>
                  <a:lnTo>
                    <a:pt x="1226565" y="233807"/>
                  </a:lnTo>
                </a:path>
                <a:path w="1825625" h="456564">
                  <a:moveTo>
                    <a:pt x="1227963" y="232410"/>
                  </a:moveTo>
                  <a:lnTo>
                    <a:pt x="1178940" y="247903"/>
                  </a:lnTo>
                  <a:lnTo>
                    <a:pt x="1176020" y="247903"/>
                  </a:lnTo>
                </a:path>
                <a:path w="1825625" h="456564">
                  <a:moveTo>
                    <a:pt x="1180338" y="247903"/>
                  </a:moveTo>
                  <a:lnTo>
                    <a:pt x="1128395" y="263271"/>
                  </a:lnTo>
                  <a:lnTo>
                    <a:pt x="1125601" y="264668"/>
                  </a:lnTo>
                </a:path>
                <a:path w="1825625" h="456564">
                  <a:moveTo>
                    <a:pt x="1129919" y="261874"/>
                  </a:moveTo>
                  <a:lnTo>
                    <a:pt x="1076452" y="275844"/>
                  </a:lnTo>
                  <a:lnTo>
                    <a:pt x="1073658" y="275844"/>
                  </a:lnTo>
                  <a:lnTo>
                    <a:pt x="1026032" y="289813"/>
                  </a:lnTo>
                  <a:lnTo>
                    <a:pt x="1023111" y="291211"/>
                  </a:lnTo>
                </a:path>
                <a:path w="1825625" h="456564">
                  <a:moveTo>
                    <a:pt x="1024508" y="291211"/>
                  </a:moveTo>
                  <a:lnTo>
                    <a:pt x="971169" y="303911"/>
                  </a:lnTo>
                  <a:lnTo>
                    <a:pt x="968247" y="305308"/>
                  </a:lnTo>
                </a:path>
                <a:path w="1825625" h="456564">
                  <a:moveTo>
                    <a:pt x="972565" y="303911"/>
                  </a:moveTo>
                  <a:lnTo>
                    <a:pt x="919226" y="316484"/>
                  </a:lnTo>
                  <a:lnTo>
                    <a:pt x="916304" y="316484"/>
                  </a:lnTo>
                </a:path>
                <a:path w="1825625" h="456564">
                  <a:moveTo>
                    <a:pt x="920622" y="316484"/>
                  </a:moveTo>
                  <a:lnTo>
                    <a:pt x="865758" y="330453"/>
                  </a:lnTo>
                  <a:lnTo>
                    <a:pt x="862964" y="331850"/>
                  </a:lnTo>
                </a:path>
                <a:path w="1825625" h="456564">
                  <a:moveTo>
                    <a:pt x="865758" y="331850"/>
                  </a:moveTo>
                  <a:lnTo>
                    <a:pt x="821054" y="340233"/>
                  </a:lnTo>
                  <a:lnTo>
                    <a:pt x="818133" y="341630"/>
                  </a:lnTo>
                </a:path>
                <a:path w="1825625" h="456564">
                  <a:moveTo>
                    <a:pt x="818133" y="340233"/>
                  </a:moveTo>
                  <a:lnTo>
                    <a:pt x="773429" y="351536"/>
                  </a:lnTo>
                  <a:lnTo>
                    <a:pt x="770508" y="351536"/>
                  </a:lnTo>
                </a:path>
                <a:path w="1825625" h="456564">
                  <a:moveTo>
                    <a:pt x="776351" y="351536"/>
                  </a:moveTo>
                  <a:lnTo>
                    <a:pt x="731646" y="361314"/>
                  </a:lnTo>
                  <a:lnTo>
                    <a:pt x="731646" y="362712"/>
                  </a:lnTo>
                </a:path>
                <a:path w="1825625" h="456564">
                  <a:moveTo>
                    <a:pt x="731646" y="359918"/>
                  </a:moveTo>
                  <a:lnTo>
                    <a:pt x="685419" y="369697"/>
                  </a:lnTo>
                  <a:lnTo>
                    <a:pt x="685419" y="371094"/>
                  </a:lnTo>
                </a:path>
                <a:path w="1825625" h="456564">
                  <a:moveTo>
                    <a:pt x="685419" y="369697"/>
                  </a:moveTo>
                  <a:lnTo>
                    <a:pt x="643635" y="379475"/>
                  </a:lnTo>
                  <a:lnTo>
                    <a:pt x="640714" y="380873"/>
                  </a:lnTo>
                </a:path>
                <a:path w="1825625" h="456564">
                  <a:moveTo>
                    <a:pt x="642111" y="380873"/>
                  </a:moveTo>
                  <a:lnTo>
                    <a:pt x="594486" y="386461"/>
                  </a:lnTo>
                  <a:lnTo>
                    <a:pt x="591692" y="387858"/>
                  </a:lnTo>
                </a:path>
                <a:path w="1825625" h="456564">
                  <a:moveTo>
                    <a:pt x="593089" y="387858"/>
                  </a:moveTo>
                  <a:lnTo>
                    <a:pt x="549782" y="397637"/>
                  </a:lnTo>
                  <a:lnTo>
                    <a:pt x="546861" y="397637"/>
                  </a:lnTo>
                </a:path>
                <a:path w="1825625" h="456564">
                  <a:moveTo>
                    <a:pt x="548385" y="397637"/>
                  </a:moveTo>
                  <a:lnTo>
                    <a:pt x="499236" y="404749"/>
                  </a:lnTo>
                  <a:lnTo>
                    <a:pt x="496442" y="406146"/>
                  </a:lnTo>
                </a:path>
                <a:path w="1825625" h="456564">
                  <a:moveTo>
                    <a:pt x="502157" y="404749"/>
                  </a:moveTo>
                  <a:lnTo>
                    <a:pt x="454532" y="414527"/>
                  </a:lnTo>
                  <a:lnTo>
                    <a:pt x="451738" y="414527"/>
                  </a:lnTo>
                </a:path>
                <a:path w="1825625" h="456564">
                  <a:moveTo>
                    <a:pt x="456056" y="414527"/>
                  </a:moveTo>
                  <a:lnTo>
                    <a:pt x="409828" y="422910"/>
                  </a:lnTo>
                  <a:lnTo>
                    <a:pt x="406907" y="424307"/>
                  </a:lnTo>
                </a:path>
                <a:path w="1825625" h="456564">
                  <a:moveTo>
                    <a:pt x="411225" y="422910"/>
                  </a:moveTo>
                  <a:lnTo>
                    <a:pt x="359282" y="432688"/>
                  </a:lnTo>
                  <a:lnTo>
                    <a:pt x="356488" y="434086"/>
                  </a:lnTo>
                </a:path>
                <a:path w="1825625" h="456564">
                  <a:moveTo>
                    <a:pt x="357885" y="431291"/>
                  </a:moveTo>
                  <a:lnTo>
                    <a:pt x="310260" y="438276"/>
                  </a:lnTo>
                  <a:lnTo>
                    <a:pt x="307339" y="438276"/>
                  </a:lnTo>
                  <a:lnTo>
                    <a:pt x="259714" y="442468"/>
                  </a:lnTo>
                  <a:lnTo>
                    <a:pt x="256920" y="442468"/>
                  </a:lnTo>
                  <a:lnTo>
                    <a:pt x="207771" y="446659"/>
                  </a:lnTo>
                  <a:lnTo>
                    <a:pt x="204977" y="448056"/>
                  </a:lnTo>
                </a:path>
                <a:path w="1825625" h="456564">
                  <a:moveTo>
                    <a:pt x="206375" y="448056"/>
                  </a:moveTo>
                  <a:lnTo>
                    <a:pt x="154431" y="450850"/>
                  </a:lnTo>
                  <a:lnTo>
                    <a:pt x="154431" y="452247"/>
                  </a:lnTo>
                </a:path>
                <a:path w="1825625" h="456564">
                  <a:moveTo>
                    <a:pt x="154431" y="449452"/>
                  </a:moveTo>
                  <a:lnTo>
                    <a:pt x="101091" y="450850"/>
                  </a:lnTo>
                  <a:lnTo>
                    <a:pt x="98170" y="452247"/>
                  </a:lnTo>
                </a:path>
                <a:path w="1825625" h="456564">
                  <a:moveTo>
                    <a:pt x="101091" y="452247"/>
                  </a:moveTo>
                  <a:lnTo>
                    <a:pt x="50545" y="453644"/>
                  </a:lnTo>
                  <a:lnTo>
                    <a:pt x="47625" y="453644"/>
                  </a:lnTo>
                </a:path>
                <a:path w="1825625" h="456564">
                  <a:moveTo>
                    <a:pt x="51942" y="452247"/>
                  </a:moveTo>
                  <a:lnTo>
                    <a:pt x="2920" y="455040"/>
                  </a:lnTo>
                  <a:lnTo>
                    <a:pt x="0" y="456438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5000" y="3404107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158750" y="0"/>
                  </a:moveTo>
                  <a:lnTo>
                    <a:pt x="50545" y="0"/>
                  </a:lnTo>
                </a:path>
                <a:path w="158750">
                  <a:moveTo>
                    <a:pt x="10096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2275" y="1676400"/>
              <a:ext cx="8237855" cy="3124200"/>
            </a:xfrm>
            <a:custGeom>
              <a:avLst/>
              <a:gdLst/>
              <a:ahLst/>
              <a:cxnLst/>
              <a:rect l="l" t="t" r="r" b="b"/>
              <a:pathLst>
                <a:path w="8237855" h="3124200">
                  <a:moveTo>
                    <a:pt x="0" y="1758950"/>
                  </a:moveTo>
                  <a:lnTo>
                    <a:pt x="8237601" y="1758950"/>
                  </a:lnTo>
                </a:path>
                <a:path w="8237855" h="3124200">
                  <a:moveTo>
                    <a:pt x="4975225" y="9525"/>
                  </a:moveTo>
                  <a:lnTo>
                    <a:pt x="4976876" y="1730375"/>
                  </a:lnTo>
                </a:path>
                <a:path w="8237855" h="3124200">
                  <a:moveTo>
                    <a:pt x="187325" y="3124200"/>
                  </a:moveTo>
                  <a:lnTo>
                    <a:pt x="187325" y="0"/>
                  </a:lnTo>
                </a:path>
                <a:path w="8237855" h="3124200">
                  <a:moveTo>
                    <a:pt x="3411601" y="9525"/>
                  </a:moveTo>
                  <a:lnTo>
                    <a:pt x="3413125" y="1730375"/>
                  </a:lnTo>
                </a:path>
                <a:path w="8237855" h="3124200">
                  <a:moveTo>
                    <a:pt x="6554851" y="9525"/>
                  </a:moveTo>
                  <a:lnTo>
                    <a:pt x="6556375" y="17303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7555" y="3739388"/>
            <a:ext cx="93726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Arial"/>
                <a:cs typeface="Arial"/>
              </a:rPr>
              <a:t>Product  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ve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-  </a:t>
            </a:r>
            <a:r>
              <a:rPr sz="1800" spc="-5" dirty="0">
                <a:latin typeface="Arial"/>
                <a:cs typeface="Arial"/>
              </a:rPr>
              <a:t>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9960" y="3739388"/>
            <a:ext cx="121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Introduction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35226" y="1685925"/>
            <a:ext cx="1905" cy="1720850"/>
          </a:xfrm>
          <a:custGeom>
            <a:avLst/>
            <a:gdLst/>
            <a:ahLst/>
            <a:cxnLst/>
            <a:rect l="l" t="t" r="r" b="b"/>
            <a:pathLst>
              <a:path w="1905" h="1720850">
                <a:moveTo>
                  <a:pt x="0" y="0"/>
                </a:moveTo>
                <a:lnTo>
                  <a:pt x="1524" y="1720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34688" y="3739388"/>
            <a:ext cx="757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Gro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3570" y="3739388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Maturity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0769" y="3453510"/>
            <a:ext cx="929640" cy="5861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403225">
              <a:lnSpc>
                <a:spcPct val="104200"/>
              </a:lnSpc>
              <a:spcBef>
                <a:spcPts val="10"/>
              </a:spcBef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ime  Decline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31023" y="3679825"/>
            <a:ext cx="1179830" cy="76200"/>
          </a:xfrm>
          <a:custGeom>
            <a:avLst/>
            <a:gdLst/>
            <a:ahLst/>
            <a:cxnLst/>
            <a:rect l="l" t="t" r="r" b="b"/>
            <a:pathLst>
              <a:path w="1179829" h="76200">
                <a:moveTo>
                  <a:pt x="1103376" y="0"/>
                </a:moveTo>
                <a:lnTo>
                  <a:pt x="1103376" y="76200"/>
                </a:lnTo>
                <a:lnTo>
                  <a:pt x="1166876" y="44450"/>
                </a:lnTo>
                <a:lnTo>
                  <a:pt x="1116076" y="44450"/>
                </a:lnTo>
                <a:lnTo>
                  <a:pt x="1116076" y="31750"/>
                </a:lnTo>
                <a:lnTo>
                  <a:pt x="1166876" y="31750"/>
                </a:lnTo>
                <a:lnTo>
                  <a:pt x="1103376" y="0"/>
                </a:lnTo>
                <a:close/>
              </a:path>
              <a:path w="1179829" h="76200">
                <a:moveTo>
                  <a:pt x="110337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03376" y="44450"/>
                </a:lnTo>
                <a:lnTo>
                  <a:pt x="1103376" y="31750"/>
                </a:lnTo>
                <a:close/>
              </a:path>
              <a:path w="1179829" h="76200">
                <a:moveTo>
                  <a:pt x="1166876" y="31750"/>
                </a:moveTo>
                <a:lnTo>
                  <a:pt x="1116076" y="31750"/>
                </a:lnTo>
                <a:lnTo>
                  <a:pt x="1116076" y="44450"/>
                </a:lnTo>
                <a:lnTo>
                  <a:pt x="1166876" y="44450"/>
                </a:lnTo>
                <a:lnTo>
                  <a:pt x="1179576" y="38100"/>
                </a:lnTo>
                <a:lnTo>
                  <a:pt x="1166876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3000" y="1014475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64008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8340" y="2590927"/>
            <a:ext cx="1039494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latin typeface="Arial"/>
                <a:cs typeface="Arial"/>
              </a:rPr>
              <a:t>Sales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 </a:t>
            </a:r>
            <a:r>
              <a:rPr sz="1800" dirty="0">
                <a:latin typeface="Arial"/>
                <a:cs typeface="Arial"/>
              </a:rPr>
              <a:t>Profits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72158"/>
            <a:ext cx="5060950" cy="1916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Level of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Marketing support of the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product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taste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556" y="600455"/>
            <a:ext cx="7973695" cy="743585"/>
            <a:chOff x="257556" y="600455"/>
            <a:chExt cx="7973695" cy="743585"/>
          </a:xfrm>
        </p:grpSpPr>
        <p:sp>
          <p:nvSpPr>
            <p:cNvPr id="4" name="object 4"/>
            <p:cNvSpPr/>
            <p:nvPr/>
          </p:nvSpPr>
          <p:spPr>
            <a:xfrm>
              <a:off x="574484" y="824356"/>
              <a:ext cx="7356919" cy="5196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556" y="600455"/>
              <a:ext cx="897636" cy="726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3024" y="600455"/>
              <a:ext cx="7469124" cy="726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59979" y="600455"/>
              <a:ext cx="771144" cy="726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856"/>
            <a:ext cx="9144000" cy="743585"/>
            <a:chOff x="0" y="371856"/>
            <a:chExt cx="9144000" cy="743585"/>
          </a:xfrm>
        </p:grpSpPr>
        <p:sp>
          <p:nvSpPr>
            <p:cNvPr id="3" name="object 3"/>
            <p:cNvSpPr/>
            <p:nvPr/>
          </p:nvSpPr>
          <p:spPr>
            <a:xfrm>
              <a:off x="111853" y="597281"/>
              <a:ext cx="8928133" cy="517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1856"/>
              <a:ext cx="9144000" cy="726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57627" y="2743200"/>
            <a:ext cx="4488180" cy="1830705"/>
            <a:chOff x="2357627" y="2743200"/>
            <a:chExt cx="4488180" cy="1830705"/>
          </a:xfrm>
        </p:grpSpPr>
        <p:sp>
          <p:nvSpPr>
            <p:cNvPr id="6" name="object 6"/>
            <p:cNvSpPr/>
            <p:nvPr/>
          </p:nvSpPr>
          <p:spPr>
            <a:xfrm>
              <a:off x="2357627" y="3656075"/>
              <a:ext cx="4488180" cy="917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8549" y="2749550"/>
              <a:ext cx="2882900" cy="1816100"/>
            </a:xfrm>
            <a:custGeom>
              <a:avLst/>
              <a:gdLst/>
              <a:ahLst/>
              <a:cxnLst/>
              <a:rect l="l" t="t" r="r" b="b"/>
              <a:pathLst>
                <a:path w="2882900" h="1816100">
                  <a:moveTo>
                    <a:pt x="2882900" y="0"/>
                  </a:moveTo>
                  <a:lnTo>
                    <a:pt x="0" y="0"/>
                  </a:lnTo>
                  <a:lnTo>
                    <a:pt x="0" y="1816100"/>
                  </a:lnTo>
                  <a:lnTo>
                    <a:pt x="2882900" y="1816100"/>
                  </a:lnTo>
                  <a:lnTo>
                    <a:pt x="2882900" y="0"/>
                  </a:lnTo>
                  <a:close/>
                </a:path>
              </a:pathLst>
            </a:custGeom>
            <a:solidFill>
              <a:srgbClr val="FF0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8549" y="2749550"/>
              <a:ext cx="2882900" cy="1816100"/>
            </a:xfrm>
            <a:custGeom>
              <a:avLst/>
              <a:gdLst/>
              <a:ahLst/>
              <a:cxnLst/>
              <a:rect l="l" t="t" r="r" b="b"/>
              <a:pathLst>
                <a:path w="2882900" h="1816100">
                  <a:moveTo>
                    <a:pt x="0" y="1816100"/>
                  </a:moveTo>
                  <a:lnTo>
                    <a:pt x="2882900" y="1816100"/>
                  </a:lnTo>
                  <a:lnTo>
                    <a:pt x="2882900" y="0"/>
                  </a:lnTo>
                  <a:lnTo>
                    <a:pt x="0" y="0"/>
                  </a:lnTo>
                  <a:lnTo>
                    <a:pt x="0" y="18161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5808" y="2958084"/>
              <a:ext cx="1461516" cy="5806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21835" y="2958084"/>
              <a:ext cx="594360" cy="5806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9963" y="3278123"/>
              <a:ext cx="2133600" cy="580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8647" y="3598163"/>
              <a:ext cx="1856231" cy="5806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68498" y="3051174"/>
            <a:ext cx="1684020" cy="10922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 indent="-2540" algn="ctr">
              <a:lnSpc>
                <a:spcPct val="75000"/>
              </a:lnSpc>
              <a:spcBef>
                <a:spcPts val="935"/>
              </a:spcBef>
            </a:pPr>
            <a:r>
              <a:rPr sz="2800" b="1" spc="-5" dirty="0">
                <a:latin typeface="Arial"/>
                <a:cs typeface="Arial"/>
              </a:rPr>
              <a:t>Rapid-  s</a:t>
            </a:r>
            <a:r>
              <a:rPr sz="2800" b="1" dirty="0">
                <a:latin typeface="Arial"/>
                <a:cs typeface="Arial"/>
              </a:rPr>
              <a:t>k</a:t>
            </a:r>
            <a:r>
              <a:rPr sz="2800" b="1" spc="-5" dirty="0">
                <a:latin typeface="Arial"/>
                <a:cs typeface="Arial"/>
              </a:rPr>
              <a:t>imming  </a:t>
            </a:r>
            <a:r>
              <a:rPr sz="2800" b="1" dirty="0">
                <a:latin typeface="Arial"/>
                <a:cs typeface="Arial"/>
              </a:rPr>
              <a:t>strategy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57627" y="4648200"/>
            <a:ext cx="4488180" cy="1830705"/>
            <a:chOff x="2357627" y="4648200"/>
            <a:chExt cx="4488180" cy="1830705"/>
          </a:xfrm>
        </p:grpSpPr>
        <p:sp>
          <p:nvSpPr>
            <p:cNvPr id="15" name="object 15"/>
            <p:cNvSpPr/>
            <p:nvPr/>
          </p:nvSpPr>
          <p:spPr>
            <a:xfrm>
              <a:off x="2357627" y="5561075"/>
              <a:ext cx="4488180" cy="917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68549" y="4654550"/>
              <a:ext cx="2882900" cy="1816100"/>
            </a:xfrm>
            <a:custGeom>
              <a:avLst/>
              <a:gdLst/>
              <a:ahLst/>
              <a:cxnLst/>
              <a:rect l="l" t="t" r="r" b="b"/>
              <a:pathLst>
                <a:path w="2882900" h="1816100">
                  <a:moveTo>
                    <a:pt x="2882900" y="0"/>
                  </a:moveTo>
                  <a:lnTo>
                    <a:pt x="0" y="0"/>
                  </a:lnTo>
                  <a:lnTo>
                    <a:pt x="0" y="1816100"/>
                  </a:lnTo>
                  <a:lnTo>
                    <a:pt x="2882900" y="1816100"/>
                  </a:lnTo>
                  <a:lnTo>
                    <a:pt x="2882900" y="0"/>
                  </a:lnTo>
                  <a:close/>
                </a:path>
              </a:pathLst>
            </a:custGeom>
            <a:solidFill>
              <a:srgbClr val="03F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8549" y="4654550"/>
              <a:ext cx="2882900" cy="1816100"/>
            </a:xfrm>
            <a:custGeom>
              <a:avLst/>
              <a:gdLst/>
              <a:ahLst/>
              <a:cxnLst/>
              <a:rect l="l" t="t" r="r" b="b"/>
              <a:pathLst>
                <a:path w="2882900" h="1816100">
                  <a:moveTo>
                    <a:pt x="0" y="1816100"/>
                  </a:moveTo>
                  <a:lnTo>
                    <a:pt x="2882900" y="1816100"/>
                  </a:lnTo>
                  <a:lnTo>
                    <a:pt x="2882900" y="0"/>
                  </a:lnTo>
                  <a:lnTo>
                    <a:pt x="0" y="0"/>
                  </a:lnTo>
                  <a:lnTo>
                    <a:pt x="0" y="18161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35808" y="4863084"/>
              <a:ext cx="1461516" cy="5806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21835" y="4863084"/>
              <a:ext cx="594360" cy="5806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21279" y="5183123"/>
              <a:ext cx="2410968" cy="5806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8647" y="5503163"/>
              <a:ext cx="1856231" cy="5806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29814" y="4956428"/>
            <a:ext cx="1961514" cy="10922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 indent="-1905" algn="ctr">
              <a:lnSpc>
                <a:spcPct val="75000"/>
              </a:lnSpc>
              <a:spcBef>
                <a:spcPts val="935"/>
              </a:spcBef>
            </a:pPr>
            <a:r>
              <a:rPr sz="2800" b="1" spc="-5" dirty="0">
                <a:latin typeface="Arial"/>
                <a:cs typeface="Arial"/>
              </a:rPr>
              <a:t>Rapid-  penet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ion  strategy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29428" y="4654550"/>
            <a:ext cx="3815079" cy="1824355"/>
            <a:chOff x="5329428" y="4654550"/>
            <a:chExt cx="3815079" cy="1824355"/>
          </a:xfrm>
        </p:grpSpPr>
        <p:sp>
          <p:nvSpPr>
            <p:cNvPr id="24" name="object 24"/>
            <p:cNvSpPr/>
            <p:nvPr/>
          </p:nvSpPr>
          <p:spPr>
            <a:xfrm>
              <a:off x="5329428" y="5561075"/>
              <a:ext cx="3814572" cy="9174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40350" y="4654550"/>
              <a:ext cx="2882900" cy="1816100"/>
            </a:xfrm>
            <a:custGeom>
              <a:avLst/>
              <a:gdLst/>
              <a:ahLst/>
              <a:cxnLst/>
              <a:rect l="l" t="t" r="r" b="b"/>
              <a:pathLst>
                <a:path w="2882900" h="1816100">
                  <a:moveTo>
                    <a:pt x="2882900" y="0"/>
                  </a:moveTo>
                  <a:lnTo>
                    <a:pt x="0" y="0"/>
                  </a:lnTo>
                  <a:lnTo>
                    <a:pt x="0" y="1816100"/>
                  </a:lnTo>
                  <a:lnTo>
                    <a:pt x="2882900" y="1816100"/>
                  </a:lnTo>
                  <a:lnTo>
                    <a:pt x="2882900" y="0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6856" y="4863084"/>
              <a:ext cx="1303020" cy="5806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4388" y="4863084"/>
              <a:ext cx="594359" cy="5806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93080" y="5183123"/>
              <a:ext cx="2410968" cy="5806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70448" y="5503163"/>
              <a:ext cx="1856231" cy="5806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40350" y="4654550"/>
            <a:ext cx="2882900" cy="18161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Times New Roman"/>
              <a:cs typeface="Times New Roman"/>
            </a:endParaRPr>
          </a:p>
          <a:p>
            <a:pPr marL="474345" marR="463550" indent="-3810" algn="ctr">
              <a:lnSpc>
                <a:spcPct val="75000"/>
              </a:lnSpc>
            </a:pPr>
            <a:r>
              <a:rPr sz="2800" b="1" spc="-5" dirty="0">
                <a:latin typeface="Arial"/>
                <a:cs typeface="Arial"/>
              </a:rPr>
              <a:t>Slow-  pen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t</a:t>
            </a:r>
            <a:r>
              <a:rPr sz="2800" b="1" spc="-5" dirty="0">
                <a:latin typeface="Arial"/>
                <a:cs typeface="Arial"/>
              </a:rPr>
              <a:t>ion  </a:t>
            </a:r>
            <a:r>
              <a:rPr sz="2800" b="1" dirty="0">
                <a:latin typeface="Arial"/>
                <a:cs typeface="Arial"/>
              </a:rPr>
              <a:t>strategy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29428" y="2749550"/>
            <a:ext cx="3815079" cy="1824355"/>
            <a:chOff x="5329428" y="2749550"/>
            <a:chExt cx="3815079" cy="1824355"/>
          </a:xfrm>
        </p:grpSpPr>
        <p:sp>
          <p:nvSpPr>
            <p:cNvPr id="32" name="object 32"/>
            <p:cNvSpPr/>
            <p:nvPr/>
          </p:nvSpPr>
          <p:spPr>
            <a:xfrm>
              <a:off x="5329428" y="3656075"/>
              <a:ext cx="3814572" cy="9174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40350" y="2749550"/>
              <a:ext cx="2882900" cy="1816100"/>
            </a:xfrm>
            <a:custGeom>
              <a:avLst/>
              <a:gdLst/>
              <a:ahLst/>
              <a:cxnLst/>
              <a:rect l="l" t="t" r="r" b="b"/>
              <a:pathLst>
                <a:path w="2882900" h="1816100">
                  <a:moveTo>
                    <a:pt x="2882900" y="0"/>
                  </a:moveTo>
                  <a:lnTo>
                    <a:pt x="0" y="0"/>
                  </a:lnTo>
                  <a:lnTo>
                    <a:pt x="0" y="1816100"/>
                  </a:lnTo>
                  <a:lnTo>
                    <a:pt x="2882900" y="1816100"/>
                  </a:lnTo>
                  <a:lnTo>
                    <a:pt x="28829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86856" y="2958084"/>
              <a:ext cx="1303020" cy="580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14388" y="2958084"/>
              <a:ext cx="594359" cy="5806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31764" y="3278123"/>
              <a:ext cx="2133599" cy="580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70448" y="3598163"/>
              <a:ext cx="1856231" cy="5806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40350" y="2749550"/>
            <a:ext cx="2882900" cy="18161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612775" marR="602615" indent="-3810" algn="ctr">
              <a:lnSpc>
                <a:spcPct val="75000"/>
              </a:lnSpc>
            </a:pPr>
            <a:r>
              <a:rPr sz="2800" b="1" spc="-5" dirty="0">
                <a:latin typeface="Arial"/>
                <a:cs typeface="Arial"/>
              </a:rPr>
              <a:t>Slow-  s</a:t>
            </a:r>
            <a:r>
              <a:rPr sz="2800" b="1" spc="5" dirty="0">
                <a:latin typeface="Arial"/>
                <a:cs typeface="Arial"/>
              </a:rPr>
              <a:t>k</a:t>
            </a:r>
            <a:r>
              <a:rPr sz="2800" b="1" spc="-5" dirty="0">
                <a:latin typeface="Arial"/>
                <a:cs typeface="Arial"/>
              </a:rPr>
              <a:t>imming  </a:t>
            </a:r>
            <a:r>
              <a:rPr sz="2800" b="1" dirty="0">
                <a:latin typeface="Arial"/>
                <a:cs typeface="Arial"/>
              </a:rPr>
              <a:t>strategy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6492" y="4233671"/>
            <a:ext cx="1533144" cy="6598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5861" y="4339793"/>
            <a:ext cx="1019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9FC00"/>
                </a:solidFill>
                <a:latin typeface="Arial"/>
                <a:cs typeface="Arial"/>
              </a:rPr>
              <a:t>Pri</a:t>
            </a:r>
            <a:r>
              <a:rPr sz="3200" b="1" spc="-15" dirty="0">
                <a:solidFill>
                  <a:srgbClr val="F9FC00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F9FC00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51203" y="5259323"/>
            <a:ext cx="1184148" cy="580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461008" y="5352999"/>
            <a:ext cx="734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Low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11580" y="3201923"/>
            <a:ext cx="1263395" cy="5806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421383" y="3295015"/>
            <a:ext cx="814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High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26408" y="1661160"/>
            <a:ext cx="2572512" cy="6598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266946" y="1767281"/>
            <a:ext cx="20599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9FC00"/>
                </a:solidFill>
                <a:latin typeface="Arial"/>
                <a:cs typeface="Arial"/>
              </a:rPr>
              <a:t>Pro</a:t>
            </a:r>
            <a:r>
              <a:rPr sz="3200" b="1" spc="-10" dirty="0">
                <a:solidFill>
                  <a:srgbClr val="F9FC00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F9FC00"/>
                </a:solidFill>
                <a:latin typeface="Arial"/>
                <a:cs typeface="Arial"/>
              </a:rPr>
              <a:t>otion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16579" y="2135123"/>
            <a:ext cx="1263395" cy="5806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326638" y="2228214"/>
            <a:ext cx="814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High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04203" y="2135123"/>
            <a:ext cx="1184148" cy="5806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414642" y="2228214"/>
            <a:ext cx="734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Low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945360"/>
            <a:ext cx="7604759" cy="2388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4615"/>
              <a:buChar char=""/>
              <a:tabLst>
                <a:tab pos="287655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costs are very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low sales volumes to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Little or no competition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655" algn="l"/>
              </a:tabLst>
            </a:pP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Demand has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created</a:t>
            </a:r>
            <a:endParaRPr sz="26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65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Customers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 be prompted to try the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075" y="524255"/>
            <a:ext cx="5219700" cy="815975"/>
            <a:chOff x="227075" y="524255"/>
            <a:chExt cx="5219700" cy="815975"/>
          </a:xfrm>
        </p:grpSpPr>
        <p:sp>
          <p:nvSpPr>
            <p:cNvPr id="4" name="object 4"/>
            <p:cNvSpPr/>
            <p:nvPr/>
          </p:nvSpPr>
          <p:spPr>
            <a:xfrm>
              <a:off x="556234" y="775080"/>
              <a:ext cx="4562627" cy="565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075" y="524255"/>
              <a:ext cx="5219700" cy="803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29031"/>
            <a:ext cx="7246620" cy="1839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need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immediate profit is not 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pressure.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 product is promoted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endParaRPr sz="2600">
              <a:latin typeface="Arial"/>
              <a:cs typeface="Arial"/>
            </a:endParaRPr>
          </a:p>
          <a:p>
            <a:pPr marL="286385" marR="628650" indent="-274320">
              <a:lnSpc>
                <a:spcPct val="100000"/>
              </a:lnSpc>
              <a:spcBef>
                <a:spcPts val="600"/>
              </a:spcBef>
              <a:buClr>
                <a:srgbClr val="F3A346"/>
              </a:buClr>
              <a:buSzPct val="84615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Heavy expenditures to create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600" i="1" spc="-85" dirty="0">
                <a:solidFill>
                  <a:srgbClr val="FFFFFF"/>
                </a:solidFill>
                <a:latin typeface="Arial"/>
                <a:cs typeface="Arial"/>
              </a:rPr>
              <a:t>Sales  </a:t>
            </a:r>
            <a:r>
              <a:rPr sz="2600" i="1" spc="-5" dirty="0">
                <a:solidFill>
                  <a:srgbClr val="FFFFFF"/>
                </a:solidFill>
                <a:latin typeface="Arial"/>
                <a:cs typeface="Arial"/>
              </a:rPr>
              <a:t>Promotion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On-screen Show (4:3)</PresentationFormat>
  <Paragraphs>177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Product Life-Cycle</vt:lpstr>
      <vt:lpstr>Slide 6</vt:lpstr>
      <vt:lpstr>Promotion</vt:lpstr>
      <vt:lpstr>Slide 8</vt:lpstr>
      <vt:lpstr>Slide 9</vt:lpstr>
      <vt:lpstr>Slide 10</vt:lpstr>
      <vt:lpstr>Introduction Stage of the PLC</vt:lpstr>
      <vt:lpstr>costs reduced due to economies of scale sales volume increases significantly</vt:lpstr>
      <vt:lpstr>Slide 13</vt:lpstr>
      <vt:lpstr>Slide 14</vt:lpstr>
      <vt:lpstr>Growth Stage of the PLC</vt:lpstr>
      <vt:lpstr>Slide 16</vt:lpstr>
      <vt:lpstr>Slide 17</vt:lpstr>
      <vt:lpstr>Three potentially useful ways to change the course  for a brand are market, product, and marketing  program modification.</vt:lpstr>
      <vt:lpstr>Slide 19</vt:lpstr>
      <vt:lpstr>Maturity Stage of the PLC</vt:lpstr>
      <vt:lpstr>costs become counter-optimal sales volume decline or stabilize</vt:lpstr>
      <vt:lpstr>Slide 22</vt:lpstr>
      <vt:lpstr>Slide 23</vt:lpstr>
      <vt:lpstr> Eg.</vt:lpstr>
      <vt:lpstr>Decline Stage of the PLC</vt:lpstr>
      <vt:lpstr>Slide 26</vt:lpstr>
      <vt:lpstr>Slide 27</vt:lpstr>
      <vt:lpstr>THANK YOU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</cp:revision>
  <dcterms:created xsi:type="dcterms:W3CDTF">2023-02-20T12:01:25Z</dcterms:created>
  <dcterms:modified xsi:type="dcterms:W3CDTF">2023-02-20T12:02:56Z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2023-02-20T00:00:00Z</vt:filetime>
  </property>
</Properties>
</file>